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6" r:id="rId2"/>
    <p:sldId id="359" r:id="rId3"/>
    <p:sldId id="448" r:id="rId4"/>
    <p:sldId id="361" r:id="rId5"/>
    <p:sldId id="463" r:id="rId6"/>
    <p:sldId id="466" r:id="rId7"/>
    <p:sldId id="468" r:id="rId8"/>
    <p:sldId id="467" r:id="rId9"/>
    <p:sldId id="470" r:id="rId10"/>
    <p:sldId id="469" r:id="rId11"/>
    <p:sldId id="471" r:id="rId12"/>
    <p:sldId id="366" r:id="rId13"/>
    <p:sldId id="414" r:id="rId14"/>
    <p:sldId id="415" r:id="rId15"/>
    <p:sldId id="416" r:id="rId16"/>
    <p:sldId id="474" r:id="rId17"/>
    <p:sldId id="424" r:id="rId18"/>
    <p:sldId id="475" r:id="rId19"/>
    <p:sldId id="476" r:id="rId20"/>
    <p:sldId id="455" r:id="rId21"/>
    <p:sldId id="417" r:id="rId22"/>
    <p:sldId id="419" r:id="rId23"/>
    <p:sldId id="430" r:id="rId24"/>
    <p:sldId id="371" r:id="rId25"/>
    <p:sldId id="431" r:id="rId26"/>
    <p:sldId id="373" r:id="rId27"/>
    <p:sldId id="374" r:id="rId28"/>
    <p:sldId id="375" r:id="rId29"/>
    <p:sldId id="452" r:id="rId30"/>
    <p:sldId id="447" r:id="rId31"/>
    <p:sldId id="453" r:id="rId32"/>
    <p:sldId id="454" r:id="rId33"/>
    <p:sldId id="432" r:id="rId34"/>
    <p:sldId id="408" r:id="rId35"/>
    <p:sldId id="376" r:id="rId36"/>
    <p:sldId id="377" r:id="rId37"/>
    <p:sldId id="411" r:id="rId38"/>
    <p:sldId id="403" r:id="rId39"/>
    <p:sldId id="464" r:id="rId40"/>
    <p:sldId id="462" r:id="rId41"/>
    <p:sldId id="465" r:id="rId42"/>
    <p:sldId id="379" r:id="rId43"/>
    <p:sldId id="380" r:id="rId44"/>
    <p:sldId id="381" r:id="rId45"/>
    <p:sldId id="457" r:id="rId46"/>
    <p:sldId id="459" r:id="rId47"/>
    <p:sldId id="440" r:id="rId48"/>
    <p:sldId id="441" r:id="rId49"/>
    <p:sldId id="384" r:id="rId50"/>
    <p:sldId id="385" r:id="rId51"/>
    <p:sldId id="386" r:id="rId52"/>
    <p:sldId id="479" r:id="rId53"/>
    <p:sldId id="480" r:id="rId54"/>
    <p:sldId id="460" r:id="rId55"/>
    <p:sldId id="389" r:id="rId56"/>
    <p:sldId id="426" r:id="rId57"/>
    <p:sldId id="390" r:id="rId58"/>
    <p:sldId id="427" r:id="rId59"/>
    <p:sldId id="391" r:id="rId60"/>
    <p:sldId id="428" r:id="rId61"/>
    <p:sldId id="399" r:id="rId62"/>
    <p:sldId id="400"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FFD421"/>
    <a:srgbClr val="F6E333"/>
    <a:srgbClr val="EDF8FF"/>
    <a:srgbClr val="1689B9"/>
    <a:srgbClr val="000000"/>
    <a:srgbClr val="0A507C"/>
    <a:srgbClr val="1A16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81181" autoAdjust="0"/>
  </p:normalViewPr>
  <p:slideViewPr>
    <p:cSldViewPr snapToGrid="0" snapToObjects="1">
      <p:cViewPr varScale="1">
        <p:scale>
          <a:sx n="102" d="100"/>
          <a:sy n="102" d="100"/>
        </p:scale>
        <p:origin x="2480" y="16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define</a:t>
            </a:r>
            <a:r>
              <a:rPr lang="en-US" baseline="0" dirty="0" smtClean="0"/>
              <a:t> models'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16</a:t>
            </a:fld>
            <a:endParaRPr lang="en-US"/>
          </a:p>
        </p:txBody>
      </p:sp>
    </p:spTree>
    <p:extLst>
      <p:ext uri="{BB962C8B-B14F-4D97-AF65-F5344CB8AC3E}">
        <p14:creationId xmlns:p14="http://schemas.microsoft.com/office/powerpoint/2010/main" val="180715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smtClean="0">
                <a:solidFill>
                  <a:srgbClr val="000000"/>
                </a:solidFill>
                <a:latin typeface="ArialMT" charset="0"/>
              </a:rPr>
              <a:t>	“When you throw in their own drawings and you throw in the times that we photocopied them or put them on transparencies and used them on the overhead, we were introducing countless models to them. And they were using one another's ideas. That was the greatest part about this whole experience - how trusting they were. </a:t>
            </a:r>
            <a:endParaRPr lang="en-US" dirty="0" smtClean="0">
              <a:solidFill>
                <a:srgbClr val="181D1F"/>
              </a:solidFill>
            </a:endParaRPr>
          </a:p>
        </p:txBody>
      </p:sp>
      <p:sp>
        <p:nvSpPr>
          <p:cNvPr id="4" name="Slide Number Placeholder 3"/>
          <p:cNvSpPr>
            <a:spLocks noGrp="1"/>
          </p:cNvSpPr>
          <p:nvPr>
            <p:ph type="sldNum" sz="quarter" idx="10"/>
          </p:nvPr>
        </p:nvSpPr>
        <p:spPr/>
        <p:txBody>
          <a:bodyPr/>
          <a:lstStyle/>
          <a:p>
            <a:fld id="{03B05A7B-0B3D-5342-87EA-AE22C601F6D1}" type="slidenum">
              <a:rPr lang="en-US" smtClean="0"/>
              <a:t>17</a:t>
            </a:fld>
            <a:endParaRPr lang="en-US"/>
          </a:p>
        </p:txBody>
      </p:sp>
    </p:spTree>
    <p:extLst>
      <p:ext uri="{BB962C8B-B14F-4D97-AF65-F5344CB8AC3E}">
        <p14:creationId xmlns:p14="http://schemas.microsoft.com/office/powerpoint/2010/main" val="207769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181D1F"/>
                </a:solidFill>
              </a:rPr>
              <a:t>." . . . We constantly change the things that we think about through our own experiences or things that we learn.”</a:t>
            </a: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a:t>
            </a:r>
            <a:r>
              <a:rPr lang="en-US" baseline="0" dirty="0" smtClean="0"/>
              <a:t> some out </a:t>
            </a:r>
            <a:r>
              <a:rPr lang="en-US" baseline="0" dirty="0" err="1" smtClean="0"/>
              <a:t>loud</a:t>
            </a:r>
            <a:r>
              <a:rPr lang="en-US" sz="1200" b="1" dirty="0" err="1" smtClean="0">
                <a:solidFill>
                  <a:srgbClr val="181D1F"/>
                </a:solidFill>
                <a:latin typeface="TimesNewRomanPSMT" charset="0"/>
              </a:rPr>
              <a:t>Once</a:t>
            </a:r>
            <a:r>
              <a:rPr lang="en-US" sz="1200" b="1" dirty="0" smtClean="0">
                <a:solidFill>
                  <a:srgbClr val="181D1F"/>
                </a:solidFill>
                <a:latin typeface="TimesNewRomanPSMT" charset="0"/>
              </a:rPr>
              <a:t> you get them to share those ideas, the coolest part is seeing them - not to say that they're wrong - but seeing them adapt and evolve those into a better understanding of what's really going on </a:t>
            </a:r>
            <a:r>
              <a:rPr lang="en-US" sz="1200" dirty="0" smtClean="0">
                <a:solidFill>
                  <a:srgbClr val="181D1F"/>
                </a:solidFill>
                <a:latin typeface="TimesNewRomanPSMT" charset="0"/>
              </a:rPr>
              <a:t>... </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18</a:t>
            </a:fld>
            <a:endParaRPr lang="en-US"/>
          </a:p>
        </p:txBody>
      </p:sp>
    </p:spTree>
    <p:extLst>
      <p:ext uri="{BB962C8B-B14F-4D97-AF65-F5344CB8AC3E}">
        <p14:creationId xmlns:p14="http://schemas.microsoft.com/office/powerpoint/2010/main" val="198159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come back to tech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redundancy</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78959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come back to tech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indent="0" algn="ctr">
              <a:buNone/>
            </a:pPr>
            <a:r>
              <a:rPr lang="en-US" dirty="0" smtClean="0"/>
              <a:t>redundancy</a:t>
            </a:r>
            <a:r>
              <a:rPr lang="en-US" baseline="0" dirty="0" smtClean="0"/>
              <a:t> </a:t>
            </a:r>
            <a:r>
              <a:rPr lang="mr-IN" sz="1200" b="1" dirty="0" smtClean="0">
                <a:solidFill>
                  <a:srgbClr val="181D1F"/>
                </a:solidFill>
              </a:rPr>
              <a:t>…</a:t>
            </a:r>
            <a:r>
              <a:rPr lang="en-US" sz="1200" b="1" dirty="0" smtClean="0">
                <a:solidFill>
                  <a:srgbClr val="181D1F"/>
                </a:solidFill>
              </a:rPr>
              <a:t> </a:t>
            </a:r>
            <a:r>
              <a:rPr lang="en-US" sz="1200" dirty="0" smtClean="0">
                <a:solidFill>
                  <a:srgbClr val="181D1F"/>
                </a:solidFill>
              </a:rPr>
              <a:t>And I guess it was nice because there weren't very many parents that questioned me on it. And maybe it's because we worked hard at showing them that this was good stuff, this was good teaching and learning. But if you're in a place where you don't have that support, that would be really tough. </a:t>
            </a:r>
            <a:r>
              <a:rPr lang="en-US" sz="1200" i="1" dirty="0" smtClean="0">
                <a:solidFill>
                  <a:srgbClr val="181D1F"/>
                </a:solidFill>
              </a:rPr>
              <a:t>But I think you could totally take the experience with modeling and wrap around any existing curriculum. Take what a district has already and say, "How can we pop in modeling?" I think it's totally doable.”</a:t>
            </a:r>
            <a:endParaRPr lang="en-US" sz="1200" i="1" dirty="0">
              <a:solidFill>
                <a:srgbClr val="000000"/>
              </a:solidFill>
            </a:endParaRPr>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1767585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21</a:t>
            </a:fld>
            <a:endParaRPr lang="en-US"/>
          </a:p>
        </p:txBody>
      </p:sp>
    </p:spTree>
    <p:extLst>
      <p:ext uri="{BB962C8B-B14F-4D97-AF65-F5344CB8AC3E}">
        <p14:creationId xmlns:p14="http://schemas.microsoft.com/office/powerpoint/2010/main" val="77514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smtClean="0"/>
              <a:t>“</a:t>
            </a:r>
            <a:r>
              <a:rPr lang="en-US" b="1" dirty="0" smtClean="0"/>
              <a:t>If I am ever blowing up balloons for a party and I want to keep the balloons big, I will keep them in a warm room so the molecules speed up and spread out</a:t>
            </a:r>
            <a:r>
              <a:rPr lang="en-US" dirty="0" smtClean="0"/>
              <a:t>, hitting the sides of the balloons and expanding it. In a cold room, the molecules will slow down and come together and the balloons sides will close and become smaller.”</a:t>
            </a:r>
          </a:p>
          <a:p>
            <a:pPr marL="0" indent="0">
              <a:buNone/>
            </a:pP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22</a:t>
            </a:fld>
            <a:endParaRPr lang="en-US"/>
          </a:p>
        </p:txBody>
      </p:sp>
    </p:spTree>
    <p:extLst>
      <p:ext uri="{BB962C8B-B14F-4D97-AF65-F5344CB8AC3E}">
        <p14:creationId xmlns:p14="http://schemas.microsoft.com/office/powerpoint/2010/main" val="125751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organization of the talk is to discuss three data sources, their affordances, and what we can learn about teaching and learning in STEM from work with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23</a:t>
            </a:fld>
            <a:endParaRPr lang="en-US"/>
          </a:p>
        </p:txBody>
      </p:sp>
    </p:spTree>
    <p:extLst>
      <p:ext uri="{BB962C8B-B14F-4D97-AF65-F5344CB8AC3E}">
        <p14:creationId xmlns:p14="http://schemas.microsoft.com/office/powerpoint/2010/main" val="98304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p:txBody>
      </p:sp>
      <p:sp>
        <p:nvSpPr>
          <p:cNvPr id="4" name="Slide Number Placeholder 3"/>
          <p:cNvSpPr>
            <a:spLocks noGrp="1"/>
          </p:cNvSpPr>
          <p:nvPr>
            <p:ph type="sldNum" sz="quarter" idx="10"/>
          </p:nvPr>
        </p:nvSpPr>
        <p:spPr/>
        <p:txBody>
          <a:bodyPr/>
          <a:lstStyle/>
          <a:p>
            <a:fld id="{03B05A7B-0B3D-5342-87EA-AE22C601F6D1}" type="slidenum">
              <a:rPr lang="en-US" smtClean="0"/>
              <a:t>24</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a:t>
            </a:fld>
            <a:endParaRPr lang="en-US"/>
          </a:p>
        </p:txBody>
      </p:sp>
    </p:spTree>
    <p:extLst>
      <p:ext uri="{BB962C8B-B14F-4D97-AF65-F5344CB8AC3E}">
        <p14:creationId xmlns:p14="http://schemas.microsoft.com/office/powerpoint/2010/main" val="1867062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26</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Measures: </a:t>
            </a:r>
          </a:p>
          <a:p>
            <a:r>
              <a:rPr lang="en-US" dirty="0" smtClean="0"/>
              <a:t>Experience Sampling Method for engagement and choice</a:t>
            </a:r>
          </a:p>
          <a:p>
            <a:r>
              <a:rPr lang="en-US" dirty="0" smtClean="0"/>
              <a:t>Activities coded from video-recordings </a:t>
            </a:r>
          </a:p>
          <a:p>
            <a:endParaRPr lang="en-US" dirty="0" smtClean="0"/>
          </a:p>
          <a:p>
            <a:pPr marL="0" indent="0">
              <a:buNone/>
            </a:pPr>
            <a:r>
              <a:rPr lang="en-US" dirty="0" smtClean="0"/>
              <a:t>Person-in-context approach:</a:t>
            </a:r>
          </a:p>
          <a:p>
            <a:r>
              <a:rPr lang="en-US" dirty="0" smtClean="0"/>
              <a:t>Two step cluster analysis </a:t>
            </a:r>
            <a:r>
              <a:rPr lang="en-US" sz="1100" dirty="0" smtClean="0"/>
              <a:t>(Rosenberg, Schmidt, &amp; </a:t>
            </a:r>
            <a:r>
              <a:rPr lang="en-US" sz="1100" dirty="0" err="1" smtClean="0"/>
              <a:t>Beymer</a:t>
            </a:r>
            <a:r>
              <a:rPr lang="en-US" sz="1100" dirty="0" smtClean="0"/>
              <a:t>, 2017)</a:t>
            </a:r>
          </a:p>
          <a:p>
            <a:r>
              <a:rPr lang="en-US" dirty="0" smtClean="0">
                <a:solidFill>
                  <a:srgbClr val="000000"/>
                </a:solidFill>
                <a:latin typeface="HelveticaNeue" charset="0"/>
              </a:rPr>
              <a:t>Interpreted profile solutions on the basis of measures of fit, cross-validation, and concerns of parsimony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27</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907919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2014931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857665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113729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150900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shorten </a:t>
            </a:r>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172174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more general</a:t>
            </a:r>
            <a:r>
              <a:rPr lang="en-US" baseline="0" dirty="0" smtClean="0"/>
              <a:t> findings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38930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1786620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step</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212523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Past research</a:t>
            </a:r>
          </a:p>
          <a:p>
            <a:r>
              <a:rPr lang="en-US" dirty="0" smtClean="0"/>
              <a:t>Examined the role of State Educational Twitter Hashtags as educational affinity spaces </a:t>
            </a:r>
            <a:r>
              <a:rPr lang="en-US" sz="1050" dirty="0" smtClean="0"/>
              <a:t>(Rosenberg, </a:t>
            </a:r>
            <a:r>
              <a:rPr lang="en-US" sz="1050" dirty="0" err="1" smtClean="0"/>
              <a:t>Greenhalgh</a:t>
            </a:r>
            <a:r>
              <a:rPr lang="en-US" sz="1050" dirty="0" smtClean="0"/>
              <a:t>, Koehler, Hamilton, &amp; </a:t>
            </a:r>
            <a:r>
              <a:rPr lang="en-US" sz="1050" dirty="0" err="1" smtClean="0"/>
              <a:t>Akcaoglu</a:t>
            </a:r>
            <a:r>
              <a:rPr lang="en-US" sz="1050" dirty="0" smtClean="0"/>
              <a:t>, 2016; Rosenberg, </a:t>
            </a:r>
            <a:r>
              <a:rPr lang="en-US" sz="1050" dirty="0" err="1" smtClean="0"/>
              <a:t>Akcaoglu</a:t>
            </a:r>
            <a:r>
              <a:rPr lang="en-US" sz="1050" dirty="0" smtClean="0"/>
              <a:t>, </a:t>
            </a:r>
            <a:r>
              <a:rPr lang="en-US" sz="1050" dirty="0" err="1" smtClean="0"/>
              <a:t>Staudt</a:t>
            </a:r>
            <a:r>
              <a:rPr lang="en-US" sz="1050" dirty="0" smtClean="0"/>
              <a:t> Willet, </a:t>
            </a:r>
            <a:r>
              <a:rPr lang="en-US" sz="1050" dirty="0" err="1" smtClean="0"/>
              <a:t>Greenhalgh</a:t>
            </a:r>
            <a:r>
              <a:rPr lang="en-US" sz="1050" dirty="0" smtClean="0"/>
              <a:t>, &amp; Koehler, 2017)</a:t>
            </a:r>
          </a:p>
          <a:p>
            <a:r>
              <a:rPr lang="en-US" dirty="0" smtClean="0"/>
              <a:t>Documented teachers’ technology knowledge evidenced through digital portfolios using the TPACK framework </a:t>
            </a:r>
            <a:r>
              <a:rPr lang="en-US" sz="1050" dirty="0" smtClean="0"/>
              <a:t>(Koehler, </a:t>
            </a:r>
            <a:r>
              <a:rPr lang="en-US" sz="1050" dirty="0" err="1" smtClean="0"/>
              <a:t>Greenhalgh</a:t>
            </a:r>
            <a:r>
              <a:rPr lang="en-US" sz="1050" dirty="0" smtClean="0"/>
              <a:t>, Rosenberg, &amp; Keenan, 2017)</a:t>
            </a:r>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551835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Put in portfolios</a:t>
            </a:r>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895003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Put in portfolios</a:t>
            </a:r>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1028281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Requires sustained focus on one topic / phenomena</a:t>
            </a:r>
          </a:p>
          <a:p>
            <a:endParaRPr lang="en-US" i="1" dirty="0" smtClean="0"/>
          </a:p>
          <a:p>
            <a:r>
              <a:rPr lang="en-US" i="1" dirty="0" smtClean="0"/>
              <a:t>Shift from work with data in schools focusing on small, organized data sets</a:t>
            </a:r>
          </a:p>
          <a:p>
            <a:endParaRPr lang="en-US" i="1" dirty="0" smtClean="0"/>
          </a:p>
          <a:p>
            <a:r>
              <a:rPr lang="en-US" i="1" dirty="0" smtClean="0"/>
              <a:t>Requires using skills from across disciplines</a:t>
            </a:r>
          </a:p>
          <a:p>
            <a:endParaRPr lang="en-US" dirty="0" smtClean="0"/>
          </a:p>
          <a:p>
            <a:r>
              <a:rPr lang="en-US" dirty="0" smtClean="0"/>
              <a:t>Helps teachers and students to go beyond “doing school”</a:t>
            </a:r>
          </a:p>
          <a:p>
            <a:endParaRPr lang="en-US" dirty="0" smtClean="0"/>
          </a:p>
          <a:p>
            <a:r>
              <a:rPr lang="en-US" dirty="0" smtClean="0"/>
              <a:t>Provide opportunities for positive feedback loops</a:t>
            </a:r>
          </a:p>
          <a:p>
            <a:endParaRPr lang="en-US" dirty="0" smtClean="0"/>
          </a:p>
          <a:p>
            <a:r>
              <a:rPr lang="en-US" dirty="0" smtClean="0"/>
              <a:t>Can empower students to engage in inquiry in their lives Can prepare students for data-intensive occupations</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9</a:t>
            </a:fld>
            <a:endParaRPr lang="en-US"/>
          </a:p>
        </p:txBody>
      </p:sp>
    </p:spTree>
    <p:extLst>
      <p:ext uri="{BB962C8B-B14F-4D97-AF65-F5344CB8AC3E}">
        <p14:creationId xmlns:p14="http://schemas.microsoft.com/office/powerpoint/2010/main" val="439609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1302904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Put in portfolios</a:t>
            </a:r>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1184402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Put in portfolios</a:t>
            </a:r>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1023068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887982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Conversing</a:t>
            </a:r>
            <a:r>
              <a:rPr lang="en-US" baseline="0" dirty="0" smtClean="0"/>
              <a:t> (replying and mentioning) network. </a:t>
            </a:r>
            <a:r>
              <a:rPr lang="en-US" dirty="0" smtClean="0"/>
              <a:t>Need to think through how to introduce this </a:t>
            </a:r>
            <a:r>
              <a:rPr lang="mr-IN" dirty="0" smtClean="0"/>
              <a:t>–</a:t>
            </a:r>
            <a:r>
              <a:rPr lang="en-US" dirty="0" smtClean="0"/>
              <a:t> maybe zoom in on</a:t>
            </a:r>
            <a:r>
              <a:rPr lang="en-US" baseline="0" dirty="0" smtClean="0"/>
              <a:t> part and label the parts.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671264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guiding questions</a:t>
            </a:r>
            <a:r>
              <a:rPr lang="en-US" baseline="0" dirty="0" smtClean="0"/>
              <a:t> that setup the use and discussion of affordances of different data sources and then illustrations of what we can learn from them.</a:t>
            </a:r>
          </a:p>
          <a:p>
            <a:endParaRPr lang="en-US" baseline="0" dirty="0" smtClean="0"/>
          </a:p>
          <a:p>
            <a:r>
              <a:rPr lang="en-US" baseline="0" dirty="0" smtClean="0"/>
              <a:t>Goal is to show strengths of what kind of research we can do.</a:t>
            </a:r>
          </a:p>
          <a:p>
            <a:endParaRPr lang="en-US" baseline="0" dirty="0" smtClean="0"/>
          </a:p>
          <a:p>
            <a:r>
              <a:rPr lang="en-US" baseline="0" dirty="0" smtClean="0"/>
              <a:t>Big picture - need to convey this</a:t>
            </a:r>
          </a:p>
          <a:p>
            <a:endParaRPr lang="en-US" baseline="0" dirty="0" smtClean="0"/>
          </a:p>
          <a:p>
            <a:r>
              <a:rPr lang="en-US" baseline="0" dirty="0" smtClean="0"/>
              <a:t>need to show data source</a:t>
            </a:r>
          </a:p>
          <a:p>
            <a:endParaRPr lang="en-US" baseline="0" dirty="0" smtClean="0"/>
          </a:p>
          <a:p>
            <a:r>
              <a:rPr lang="en-US" baseline="0" dirty="0" smtClean="0"/>
              <a:t>How the studies are connected</a:t>
            </a:r>
          </a:p>
          <a:p>
            <a:r>
              <a:rPr lang="en-US" baseline="0" dirty="0" smtClean="0"/>
              <a:t>How the studies fit in with the aim</a:t>
            </a:r>
          </a:p>
          <a:p>
            <a:r>
              <a:rPr lang="en-US" baseline="0" dirty="0" smtClean="0"/>
              <a:t>What they help us understand about teaching and learning</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263419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guiding questions</a:t>
            </a:r>
            <a:r>
              <a:rPr lang="en-US" baseline="0" dirty="0" smtClean="0"/>
              <a:t> that setup the use and discussion of affordances of different data sources and then illustrations of what we can learn from them.</a:t>
            </a:r>
          </a:p>
          <a:p>
            <a:endParaRPr lang="en-US" baseline="0" dirty="0" smtClean="0"/>
          </a:p>
          <a:p>
            <a:r>
              <a:rPr lang="en-US" baseline="0" dirty="0" smtClean="0"/>
              <a:t>Goal is to show strengths of what kind of research we can do.</a:t>
            </a:r>
          </a:p>
          <a:p>
            <a:endParaRPr lang="en-US" baseline="0" dirty="0" smtClean="0"/>
          </a:p>
          <a:p>
            <a:r>
              <a:rPr lang="en-US" baseline="0" dirty="0" smtClean="0"/>
              <a:t>Big picture - need to convey this</a:t>
            </a:r>
          </a:p>
          <a:p>
            <a:endParaRPr lang="en-US" baseline="0" dirty="0" smtClean="0"/>
          </a:p>
          <a:p>
            <a:r>
              <a:rPr lang="en-US" baseline="0" dirty="0" smtClean="0"/>
              <a:t>need to show data source</a:t>
            </a:r>
          </a:p>
          <a:p>
            <a:endParaRPr lang="en-US" baseline="0" dirty="0" smtClean="0"/>
          </a:p>
          <a:p>
            <a:r>
              <a:rPr lang="en-US" baseline="0" dirty="0" smtClean="0"/>
              <a:t>How the studies are connected</a:t>
            </a:r>
          </a:p>
          <a:p>
            <a:r>
              <a:rPr lang="en-US" baseline="0" dirty="0" smtClean="0"/>
              <a:t>How the studies fit in with the aim</a:t>
            </a:r>
          </a:p>
          <a:p>
            <a:r>
              <a:rPr lang="en-US" baseline="0" dirty="0" smtClean="0"/>
              <a:t>What they help us understand about teaching and learning</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222982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Need to think of how to introduce this.</a:t>
            </a:r>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96872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36056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10</a:t>
            </a:fld>
            <a:endParaRPr lang="en-US"/>
          </a:p>
        </p:txBody>
      </p:sp>
    </p:spTree>
    <p:extLst>
      <p:ext uri="{BB962C8B-B14F-4D97-AF65-F5344CB8AC3E}">
        <p14:creationId xmlns:p14="http://schemas.microsoft.com/office/powerpoint/2010/main" val="620319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514948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6564356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guiding questions</a:t>
            </a:r>
            <a:r>
              <a:rPr lang="en-US" baseline="0" dirty="0" smtClean="0"/>
              <a:t> that setup the use and discussion of affordances of different data sources and then illustrations of what we can learn from them.</a:t>
            </a:r>
          </a:p>
          <a:p>
            <a:endParaRPr lang="en-US" baseline="0" dirty="0" smtClean="0"/>
          </a:p>
          <a:p>
            <a:r>
              <a:rPr lang="en-US" baseline="0" dirty="0" smtClean="0"/>
              <a:t>Goal is to show strengths of what kind of research we can do.</a:t>
            </a:r>
          </a:p>
          <a:p>
            <a:endParaRPr lang="en-US" baseline="0" dirty="0" smtClean="0"/>
          </a:p>
          <a:p>
            <a:r>
              <a:rPr lang="en-US" baseline="0" dirty="0" smtClean="0"/>
              <a:t>Big picture - need to convey this</a:t>
            </a:r>
          </a:p>
          <a:p>
            <a:endParaRPr lang="en-US" baseline="0" dirty="0" smtClean="0"/>
          </a:p>
          <a:p>
            <a:r>
              <a:rPr lang="en-US" baseline="0" dirty="0" smtClean="0"/>
              <a:t>need to show data source</a:t>
            </a:r>
          </a:p>
          <a:p>
            <a:endParaRPr lang="en-US" baseline="0" dirty="0" smtClean="0"/>
          </a:p>
          <a:p>
            <a:r>
              <a:rPr lang="en-US" baseline="0" dirty="0" smtClean="0"/>
              <a:t>How the studies are connected</a:t>
            </a:r>
          </a:p>
          <a:p>
            <a:r>
              <a:rPr lang="en-US" baseline="0" dirty="0" smtClean="0"/>
              <a:t>How the studies fit in with the aim</a:t>
            </a:r>
          </a:p>
          <a:p>
            <a:r>
              <a:rPr lang="en-US" baseline="0" dirty="0" smtClean="0"/>
              <a:t>What they help us understand about teaching and learning</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11</a:t>
            </a:fld>
            <a:endParaRPr lang="en-US"/>
          </a:p>
        </p:txBody>
      </p:sp>
    </p:spTree>
    <p:extLst>
      <p:ext uri="{BB962C8B-B14F-4D97-AF65-F5344CB8AC3E}">
        <p14:creationId xmlns:p14="http://schemas.microsoft.com/office/powerpoint/2010/main" val="1783518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organization of the talk is to discuss three data sources, their affordances, and what we can learn about teaching and learning in STEM from work with them.</a:t>
            </a:r>
          </a:p>
          <a:p>
            <a:endParaRPr lang="en-US" baseline="0" dirty="0" smtClean="0"/>
          </a:p>
          <a:p>
            <a:r>
              <a:rPr lang="en-US" dirty="0" smtClean="0"/>
              <a:t>Understand learning over time and from moment-to-moment </a:t>
            </a:r>
            <a:r>
              <a:rPr lang="en-US" sz="1050" dirty="0" smtClean="0"/>
              <a:t>(Cobb, </a:t>
            </a:r>
            <a:r>
              <a:rPr lang="en-US" sz="1050" dirty="0" err="1" smtClean="0"/>
              <a:t>Confrey</a:t>
            </a:r>
            <a:r>
              <a:rPr lang="en-US" sz="1050" dirty="0" smtClean="0"/>
              <a:t>, </a:t>
            </a:r>
            <a:r>
              <a:rPr lang="en-US" sz="1050" dirty="0" err="1" smtClean="0"/>
              <a:t>DiSessa</a:t>
            </a:r>
            <a:r>
              <a:rPr lang="en-US" sz="1050" dirty="0" smtClean="0"/>
              <a:t>, Lehrer, &amp; </a:t>
            </a:r>
            <a:r>
              <a:rPr lang="en-US" sz="1050" dirty="0" err="1" smtClean="0"/>
              <a:t>Schauble</a:t>
            </a:r>
            <a:r>
              <a:rPr lang="en-US" sz="1050" dirty="0" smtClean="0"/>
              <a:t>, 2003)</a:t>
            </a:r>
          </a:p>
          <a:p>
            <a:r>
              <a:rPr lang="en-US" dirty="0" smtClean="0"/>
              <a:t>Explore STEM teaching and learning in classroom contexts </a:t>
            </a:r>
            <a:r>
              <a:rPr lang="en-US" sz="1050" dirty="0" smtClean="0"/>
              <a:t>(Hatch, 2002)</a:t>
            </a:r>
          </a:p>
          <a:p>
            <a:r>
              <a:rPr lang="en-US" dirty="0" smtClean="0"/>
              <a:t>Document complex teaching and learning process </a:t>
            </a:r>
            <a:r>
              <a:rPr lang="en-US" sz="1050" dirty="0" smtClean="0"/>
              <a:t>(</a:t>
            </a:r>
            <a:r>
              <a:rPr lang="en-US" sz="1050" dirty="0" err="1" smtClean="0"/>
              <a:t>Salganik</a:t>
            </a:r>
            <a:r>
              <a:rPr lang="en-US" sz="1050" dirty="0" smtClean="0"/>
              <a:t>, 2017)</a:t>
            </a:r>
          </a:p>
          <a:p>
            <a:endParaRPr lang="en-US" sz="1050" dirty="0" smtClean="0"/>
          </a:p>
          <a:p>
            <a:r>
              <a:rPr lang="en-US" dirty="0" smtClean="0"/>
              <a:t>Go beyond “doing school” and empower students to think of and with data </a:t>
            </a:r>
            <a:r>
              <a:rPr lang="en-US" sz="1050" dirty="0" smtClean="0"/>
              <a:t>(</a:t>
            </a:r>
            <a:r>
              <a:rPr lang="en-US" sz="1050" dirty="0" err="1" smtClean="0"/>
              <a:t>Berland</a:t>
            </a:r>
            <a:r>
              <a:rPr lang="en-US" sz="1050" dirty="0" smtClean="0"/>
              <a:t>, Schwarz, </a:t>
            </a:r>
            <a:r>
              <a:rPr lang="en-US" sz="1050" dirty="0" err="1" smtClean="0"/>
              <a:t>Krist</a:t>
            </a:r>
            <a:r>
              <a:rPr lang="en-US" sz="1050" dirty="0" smtClean="0"/>
              <a:t>, Lo, &amp; </a:t>
            </a:r>
            <a:r>
              <a:rPr lang="en-US" sz="1050" dirty="0" err="1" smtClean="0"/>
              <a:t>Reiser</a:t>
            </a:r>
            <a:r>
              <a:rPr lang="en-US" sz="1050" dirty="0" smtClean="0"/>
              <a:t>, 2016; Horton &amp; Hardin, 2015)</a:t>
            </a:r>
          </a:p>
          <a:p>
            <a:r>
              <a:rPr lang="en-US" dirty="0" smtClean="0"/>
              <a:t>Support positive feedback loops with other school subjects</a:t>
            </a:r>
          </a:p>
          <a:p>
            <a:r>
              <a:rPr lang="en-US" dirty="0" smtClean="0"/>
              <a:t>Use digital methods and data sources </a:t>
            </a:r>
            <a:r>
              <a:rPr lang="en-US" sz="1050" dirty="0" smtClean="0"/>
              <a:t>(Mishra, Koehler, &amp; Greenhow, 2015; Baker &amp; Siemens, 2015)</a:t>
            </a:r>
          </a:p>
          <a:p>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12</a:t>
            </a:fld>
            <a:endParaRPr lang="en-US"/>
          </a:p>
        </p:txBody>
      </p:sp>
    </p:spTree>
    <p:extLst>
      <p:ext uri="{BB962C8B-B14F-4D97-AF65-F5344CB8AC3E}">
        <p14:creationId xmlns:p14="http://schemas.microsoft.com/office/powerpoint/2010/main" val="164122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14</a:t>
            </a:fld>
            <a:endParaRPr lang="en-US"/>
          </a:p>
        </p:txBody>
      </p:sp>
    </p:spTree>
    <p:extLst>
      <p:ext uri="{BB962C8B-B14F-4D97-AF65-F5344CB8AC3E}">
        <p14:creationId xmlns:p14="http://schemas.microsoft.com/office/powerpoint/2010/main" val="1204903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define</a:t>
            </a:r>
            <a:r>
              <a:rPr lang="en-US" baseline="0" dirty="0" smtClean="0"/>
              <a:t> models'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a:p>
        </p:txBody>
      </p:sp>
    </p:spTree>
    <p:extLst>
      <p:ext uri="{BB962C8B-B14F-4D97-AF65-F5344CB8AC3E}">
        <p14:creationId xmlns:p14="http://schemas.microsoft.com/office/powerpoint/2010/main" val="41955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C60CD-B33B-9A49-A8B3-F0E039A44BFE}" type="datetimeFigureOut">
              <a:rPr lang="en-US" smtClean="0"/>
              <a:t>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rgbClr val="168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1/19/18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298173"/>
            <a:ext cx="9144000" cy="1107470"/>
          </a:xfrm>
          <a:prstGeom prst="rect">
            <a:avLst/>
          </a:prstGeom>
          <a:solidFill>
            <a:srgbClr val="168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Background</a:t>
            </a:r>
            <a:endParaRPr lang="en-US" dirty="0"/>
          </a:p>
        </p:txBody>
      </p:sp>
      <p:sp>
        <p:nvSpPr>
          <p:cNvPr id="14" name="Content Placeholder 2"/>
          <p:cNvSpPr>
            <a:spLocks noGrp="1"/>
          </p:cNvSpPr>
          <p:nvPr>
            <p:ph idx="1"/>
          </p:nvPr>
        </p:nvSpPr>
        <p:spPr>
          <a:xfrm>
            <a:off x="457200" y="1600200"/>
            <a:ext cx="8229600" cy="4876800"/>
          </a:xfrm>
        </p:spPr>
        <p:txBody>
          <a:bodyPr anchor="ctr"/>
          <a:lstStyle/>
          <a:p>
            <a:r>
              <a:rPr lang="en-US" i="1" dirty="0" smtClean="0"/>
              <a:t>For students to work </a:t>
            </a:r>
            <a:r>
              <a:rPr lang="en-US" dirty="0" smtClean="0"/>
              <a:t>with data, they need support for teachers, tools, and curricula</a:t>
            </a:r>
          </a:p>
          <a:p>
            <a:endParaRPr lang="en-US" dirty="0" smtClean="0"/>
          </a:p>
          <a:p>
            <a:r>
              <a:rPr lang="en-US" i="1" dirty="0" smtClean="0"/>
              <a:t>For teachers to support </a:t>
            </a:r>
            <a:r>
              <a:rPr lang="en-US" dirty="0" smtClean="0"/>
              <a:t>work with data, they need time and professional development and support</a:t>
            </a:r>
          </a:p>
          <a:p>
            <a:endParaRPr lang="en-US" dirty="0" smtClean="0"/>
          </a:p>
          <a:p>
            <a:r>
              <a:rPr lang="en-US" i="1" dirty="0" smtClean="0"/>
              <a:t>For researchers to study </a:t>
            </a:r>
            <a:r>
              <a:rPr lang="en-US" dirty="0" smtClean="0"/>
              <a:t>work with data, they need to design contexts for work with data and to use new data sources and methods to study engagement and learning</a:t>
            </a:r>
          </a:p>
        </p:txBody>
      </p:sp>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10280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Studies organized around describing three data sources and </a:t>
            </a:r>
            <a:r>
              <a:rPr lang="en-US" b="1" dirty="0" smtClean="0"/>
              <a:t>identifying their affordances </a:t>
            </a:r>
            <a:r>
              <a:rPr lang="en-US" dirty="0" smtClean="0"/>
              <a:t>for work with data:</a:t>
            </a:r>
          </a:p>
          <a:p>
            <a:endParaRPr lang="en-US" dirty="0" smtClean="0"/>
          </a:p>
          <a:p>
            <a:pPr marL="731520" lvl="1" indent="-457200">
              <a:buFont typeface="+mj-lt"/>
              <a:buAutoNum type="arabicPeriod"/>
            </a:pPr>
            <a:r>
              <a:rPr lang="en-US" dirty="0" smtClean="0"/>
              <a:t>Experience sampling method (ESM)</a:t>
            </a:r>
          </a:p>
          <a:p>
            <a:pPr marL="731520" lvl="1" indent="-457200">
              <a:buFont typeface="+mj-lt"/>
              <a:buAutoNum type="arabicPeriod"/>
            </a:pPr>
            <a:endParaRPr lang="en-US" dirty="0" smtClean="0"/>
          </a:p>
          <a:p>
            <a:pPr marL="731520" lvl="1" indent="-457200">
              <a:buFont typeface="+mj-lt"/>
              <a:buAutoNum type="arabicPeriod"/>
            </a:pPr>
            <a:r>
              <a:rPr lang="en-US" dirty="0" smtClean="0"/>
              <a:t>Text data</a:t>
            </a:r>
          </a:p>
          <a:p>
            <a:pPr marL="731520" lvl="1" indent="-457200">
              <a:buFont typeface="+mj-lt"/>
              <a:buAutoNum type="arabicPeriod"/>
            </a:pPr>
            <a:endParaRPr lang="en-US" dirty="0" smtClean="0"/>
          </a:p>
          <a:p>
            <a:pPr marL="731520" lvl="1" indent="-457200">
              <a:buFont typeface="+mj-lt"/>
              <a:buAutoNum type="arabicPeriod"/>
            </a:pPr>
            <a:r>
              <a:rPr lang="en-US" dirty="0" smtClean="0"/>
              <a:t>Digital traces</a:t>
            </a:r>
          </a:p>
          <a:p>
            <a:endParaRPr lang="en-US" dirty="0" smtClean="0"/>
          </a:p>
          <a:p>
            <a:pPr marL="0" indent="0">
              <a:buNone/>
            </a:pPr>
            <a:r>
              <a:rPr lang="en-US" b="1" dirty="0" smtClean="0"/>
              <a:t>Illustrating what we can learn </a:t>
            </a:r>
            <a:r>
              <a:rPr lang="en-US" dirty="0" smtClean="0"/>
              <a:t>through about work with data </a:t>
            </a:r>
          </a:p>
        </p:txBody>
      </p:sp>
      <p:graphicFrame>
        <p:nvGraphicFramePr>
          <p:cNvPr id="6" name="Table 5"/>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53723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5313"/>
            <a:ext cx="8229600" cy="5711687"/>
          </a:xfrm>
        </p:spPr>
        <p:txBody>
          <a:bodyPr anchor="ctr"/>
          <a:lstStyle/>
          <a:p>
            <a:pPr marL="0" indent="0">
              <a:buNone/>
            </a:pPr>
            <a:r>
              <a:rPr lang="en-US" dirty="0" smtClean="0">
                <a:solidFill>
                  <a:srgbClr val="B5B8C4"/>
                </a:solidFill>
              </a:rPr>
              <a:t>Text Data</a:t>
            </a:r>
          </a:p>
          <a:p>
            <a:pPr marL="0" indent="0">
              <a:buNone/>
            </a:pPr>
            <a:r>
              <a:rPr lang="en-US" dirty="0">
                <a:solidFill>
                  <a:srgbClr val="B5B8C4"/>
                </a:solidFill>
              </a:rPr>
              <a:t>Experience Sampling </a:t>
            </a:r>
            <a:r>
              <a:rPr lang="en-US" dirty="0" smtClean="0">
                <a:solidFill>
                  <a:srgbClr val="B5B8C4"/>
                </a:solidFill>
              </a:rPr>
              <a:t>Method</a:t>
            </a:r>
            <a:endParaRPr lang="en-US" dirty="0">
              <a:solidFill>
                <a:srgbClr val="B5B8C4"/>
              </a:solidFill>
            </a:endParaRPr>
          </a:p>
          <a:p>
            <a:pPr marL="0" indent="0">
              <a:buNone/>
            </a:pPr>
            <a:r>
              <a:rPr lang="en-US" dirty="0">
                <a:solidFill>
                  <a:srgbClr val="B5B8C4"/>
                </a:solidFill>
              </a:rPr>
              <a:t>Digital </a:t>
            </a:r>
            <a:r>
              <a:rPr lang="en-US" dirty="0" smtClean="0">
                <a:solidFill>
                  <a:srgbClr val="B5B8C4"/>
                </a:solidFill>
              </a:rPr>
              <a:t>Traces</a:t>
            </a:r>
          </a:p>
          <a:p>
            <a:pPr marL="0" indent="0">
              <a:buNone/>
            </a:pPr>
            <a:r>
              <a:rPr lang="en-US" dirty="0" smtClean="0">
                <a:solidFill>
                  <a:srgbClr val="B5B8C4"/>
                </a:solidFill>
              </a:rPr>
              <a:t>Future Work</a:t>
            </a:r>
            <a:endParaRPr lang="en-US" dirty="0">
              <a:solidFill>
                <a:srgbClr val="B5B8C4"/>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97933390"/>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87215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5313"/>
            <a:ext cx="8229600" cy="5711687"/>
          </a:xfrm>
        </p:spPr>
        <p:txBody>
          <a:bodyPr anchor="ctr"/>
          <a:lstStyle/>
          <a:p>
            <a:pPr marL="0" indent="0">
              <a:buNone/>
            </a:pPr>
            <a:r>
              <a:rPr lang="en-US" dirty="0" smtClean="0"/>
              <a:t>Text Data</a:t>
            </a:r>
          </a:p>
          <a:p>
            <a:pPr marL="0" indent="0">
              <a:buNone/>
            </a:pPr>
            <a:r>
              <a:rPr lang="en-US" dirty="0">
                <a:solidFill>
                  <a:srgbClr val="B5B8C4"/>
                </a:solidFill>
              </a:rPr>
              <a:t>Experience Sampling </a:t>
            </a:r>
            <a:r>
              <a:rPr lang="en-US" dirty="0" smtClean="0">
                <a:solidFill>
                  <a:srgbClr val="B5B8C4"/>
                </a:solidFill>
              </a:rPr>
              <a:t>Method</a:t>
            </a:r>
            <a:endParaRPr lang="en-US" dirty="0"/>
          </a:p>
          <a:p>
            <a:pPr marL="0" indent="0">
              <a:buNone/>
            </a:pPr>
            <a:r>
              <a:rPr lang="en-US" dirty="0">
                <a:solidFill>
                  <a:srgbClr val="B5B8C4"/>
                </a:solidFill>
              </a:rPr>
              <a:t>Digital </a:t>
            </a:r>
            <a:r>
              <a:rPr lang="en-US" dirty="0" smtClean="0">
                <a:solidFill>
                  <a:srgbClr val="B5B8C4"/>
                </a:solidFill>
              </a:rPr>
              <a:t>Traces</a:t>
            </a:r>
          </a:p>
          <a:p>
            <a:pPr marL="0" indent="0">
              <a:buNone/>
            </a:pPr>
            <a:r>
              <a:rPr lang="en-US" dirty="0" smtClean="0">
                <a:solidFill>
                  <a:srgbClr val="B5B8C4"/>
                </a:solidFill>
              </a:rPr>
              <a:t>Future </a:t>
            </a:r>
            <a:r>
              <a:rPr lang="en-US" dirty="0">
                <a:solidFill>
                  <a:srgbClr val="B5B8C4"/>
                </a:solidFill>
              </a:rPr>
              <a:t>Work</a:t>
            </a:r>
          </a:p>
        </p:txBody>
      </p:sp>
      <p:graphicFrame>
        <p:nvGraphicFramePr>
          <p:cNvPr id="4" name="Table 3"/>
          <p:cNvGraphicFramePr>
            <a:graphicFrameLocks noGrp="1"/>
          </p:cNvGraphicFramePr>
          <p:nvPr>
            <p:extLst>
              <p:ext uri="{D42A27DB-BD31-4B8C-83A1-F6EECF244321}">
                <p14:modId xmlns:p14="http://schemas.microsoft.com/office/powerpoint/2010/main" val="1887243633"/>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65667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Affordances</a:t>
            </a:r>
            <a:endParaRPr lang="en-US" dirty="0"/>
          </a:p>
        </p:txBody>
      </p:sp>
      <p:sp>
        <p:nvSpPr>
          <p:cNvPr id="3" name="Content Placeholder 2"/>
          <p:cNvSpPr>
            <a:spLocks noGrp="1"/>
          </p:cNvSpPr>
          <p:nvPr>
            <p:ph idx="1"/>
          </p:nvPr>
        </p:nvSpPr>
        <p:spPr/>
        <p:txBody>
          <a:bodyPr anchor="ctr">
            <a:normAutofit/>
          </a:bodyPr>
          <a:lstStyle/>
          <a:p>
            <a:r>
              <a:rPr lang="en-US" dirty="0" smtClean="0"/>
              <a:t>Can understand teaching and learning in teachers’ and students’ “own words”</a:t>
            </a:r>
          </a:p>
          <a:p>
            <a:endParaRPr lang="en-US" dirty="0"/>
          </a:p>
          <a:p>
            <a:r>
              <a:rPr lang="en-US" dirty="0" smtClean="0"/>
              <a:t>Can learn about considerations of teachers and students experiences that were not anticipated at the outset</a:t>
            </a:r>
          </a:p>
        </p:txBody>
      </p:sp>
      <p:graphicFrame>
        <p:nvGraphicFramePr>
          <p:cNvPr id="5" name="Table 4"/>
          <p:cNvGraphicFramePr>
            <a:graphicFrameLocks noGrp="1"/>
          </p:cNvGraphicFramePr>
          <p:nvPr>
            <p:extLst>
              <p:ext uri="{D42A27DB-BD31-4B8C-83A1-F6EECF244321}">
                <p14:modId xmlns:p14="http://schemas.microsoft.com/office/powerpoint/2010/main" val="1454095018"/>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45186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teachers develop reform-based pedagogical practices?</a:t>
            </a:r>
          </a:p>
        </p:txBody>
      </p:sp>
      <p:sp>
        <p:nvSpPr>
          <p:cNvPr id="3" name="Content Placeholder 2"/>
          <p:cNvSpPr>
            <a:spLocks noGrp="1"/>
          </p:cNvSpPr>
          <p:nvPr>
            <p:ph idx="1"/>
          </p:nvPr>
        </p:nvSpPr>
        <p:spPr/>
        <p:txBody>
          <a:bodyPr>
            <a:normAutofit/>
          </a:bodyPr>
          <a:lstStyle/>
          <a:p>
            <a:pPr marL="0" indent="0">
              <a:buNone/>
            </a:pPr>
            <a:r>
              <a:rPr lang="en-US" dirty="0" smtClean="0"/>
              <a:t>Explored how two fifth-grade science teachers diverged in their use of scientific modeling in their teaching </a:t>
            </a:r>
            <a:r>
              <a:rPr lang="en-US" sz="1800" dirty="0" smtClean="0"/>
              <a:t>(Rosenberg, Schwarz, &amp; </a:t>
            </a:r>
            <a:r>
              <a:rPr lang="en-US" sz="1800" dirty="0" err="1" smtClean="0"/>
              <a:t>Akcaoglu</a:t>
            </a:r>
            <a:r>
              <a:rPr lang="en-US" sz="1800" dirty="0" smtClean="0"/>
              <a:t>, revise and resubmit, </a:t>
            </a:r>
            <a:r>
              <a:rPr lang="en-US" sz="1800" i="1" dirty="0" smtClean="0"/>
              <a:t>JTE</a:t>
            </a:r>
            <a:r>
              <a:rPr lang="en-US" sz="1800" dirty="0" smtClean="0"/>
              <a:t>)</a:t>
            </a:r>
          </a:p>
          <a:p>
            <a:endParaRPr lang="en-US" sz="2000" dirty="0" smtClean="0"/>
          </a:p>
          <a:p>
            <a:r>
              <a:rPr lang="en-US" dirty="0" smtClean="0"/>
              <a:t>Project was focused on students’ creation, critique, and revision of models </a:t>
            </a:r>
            <a:r>
              <a:rPr lang="en-US" sz="1900" dirty="0" smtClean="0"/>
              <a:t>(Schwarz, </a:t>
            </a:r>
            <a:r>
              <a:rPr lang="en-US" sz="1900" dirty="0" err="1" smtClean="0"/>
              <a:t>Ke</a:t>
            </a:r>
            <a:r>
              <a:rPr lang="en-US" sz="1900" dirty="0"/>
              <a:t>, Lee, &amp; Rosenberg, 2014, </a:t>
            </a:r>
            <a:r>
              <a:rPr lang="en-US" sz="1900" i="1" dirty="0"/>
              <a:t>ICLS</a:t>
            </a:r>
            <a:r>
              <a:rPr lang="en-US" sz="1900" dirty="0" smtClean="0"/>
              <a:t>)</a:t>
            </a:r>
            <a:endParaRPr lang="en-US" sz="2000" dirty="0"/>
          </a:p>
          <a:p>
            <a:endParaRPr lang="en-US" sz="2000" dirty="0"/>
          </a:p>
          <a:p>
            <a:r>
              <a:rPr lang="en-US" dirty="0"/>
              <a:t>One teacher became modeling-centered whereas the other stopped using modeling after the project </a:t>
            </a:r>
            <a:r>
              <a:rPr lang="en-US" dirty="0" smtClean="0"/>
              <a:t>ended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7845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533400"/>
            <a:ext cx="8716618" cy="990600"/>
          </a:xfrm>
        </p:spPr>
        <p:txBody>
          <a:bodyPr>
            <a:normAutofit fontScale="90000"/>
          </a:bodyPr>
          <a:lstStyle/>
          <a:p>
            <a:r>
              <a:rPr lang="en-US" dirty="0"/>
              <a:t>How do teachers </a:t>
            </a:r>
            <a:r>
              <a:rPr lang="en-US" dirty="0" smtClean="0"/>
              <a:t>teach scientific modeling?</a:t>
            </a:r>
            <a:endParaRPr lang="en-US" dirty="0"/>
          </a:p>
        </p:txBody>
      </p:sp>
      <p:pic>
        <p:nvPicPr>
          <p:cNvPr id="7" name="Picture 6" descr="Screen Shot 2016-04-14 at 9.47.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324" y="1524000"/>
            <a:ext cx="4683348" cy="505901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9433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Mrs. M - Earlier</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dirty="0" smtClean="0">
                <a:solidFill>
                  <a:srgbClr val="000000"/>
                </a:solidFill>
                <a:latin typeface="ArialMT" charset="0"/>
              </a:rPr>
              <a:t>“I </a:t>
            </a:r>
            <a:r>
              <a:rPr lang="en-US" dirty="0">
                <a:solidFill>
                  <a:srgbClr val="000000"/>
                </a:solidFill>
                <a:latin typeface="ArialMT" charset="0"/>
              </a:rPr>
              <a:t>did feel at first that I was doing something wrong, but then it was my classroom and I just thought, "Let's just go with it and see what we get</a:t>
            </a:r>
            <a:r>
              <a:rPr lang="en-US" dirty="0" smtClean="0">
                <a:solidFill>
                  <a:srgbClr val="000000"/>
                </a:solidFill>
                <a:latin typeface="ArialMT" charset="0"/>
              </a:rPr>
              <a:t>.”</a:t>
            </a:r>
          </a:p>
          <a:p>
            <a:pPr marL="0" indent="0" algn="ctr">
              <a:buNone/>
            </a:pPr>
            <a:endParaRPr lang="en-US" dirty="0">
              <a:solidFill>
                <a:srgbClr val="000000"/>
              </a:solidFill>
              <a:latin typeface="ArialMT" charset="0"/>
            </a:endParaRPr>
          </a:p>
          <a:p>
            <a:pPr marL="0" indent="0" algn="ctr">
              <a:buNone/>
            </a:pPr>
            <a:r>
              <a:rPr lang="en-US" b="1" dirty="0" smtClean="0">
                <a:solidFill>
                  <a:srgbClr val="000000"/>
                </a:solidFill>
                <a:latin typeface="ArialMT" charset="0"/>
              </a:rPr>
              <a:t>“A </a:t>
            </a:r>
            <a:r>
              <a:rPr lang="en-US" b="1" dirty="0">
                <a:solidFill>
                  <a:srgbClr val="000000"/>
                </a:solidFill>
                <a:latin typeface="ArialMT" charset="0"/>
              </a:rPr>
              <a:t>lot of my kids certainly still hold misconceptions, but they got rocked, too, because of the different models that we </a:t>
            </a:r>
            <a:r>
              <a:rPr lang="en-US" b="1" dirty="0" smtClean="0">
                <a:solidFill>
                  <a:srgbClr val="000000"/>
                </a:solidFill>
                <a:latin typeface="ArialMT" charset="0"/>
              </a:rPr>
              <a:t>used.”</a:t>
            </a:r>
          </a:p>
        </p:txBody>
      </p:sp>
      <p:graphicFrame>
        <p:nvGraphicFramePr>
          <p:cNvPr id="5" name="Table 4"/>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044793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Mrs. M - Later</a:t>
            </a:r>
            <a:endParaRPr lang="en-US" dirty="0"/>
          </a:p>
        </p:txBody>
      </p:sp>
      <p:sp>
        <p:nvSpPr>
          <p:cNvPr id="3" name="Content Placeholder 2"/>
          <p:cNvSpPr>
            <a:spLocks noGrp="1"/>
          </p:cNvSpPr>
          <p:nvPr>
            <p:ph idx="1"/>
          </p:nvPr>
        </p:nvSpPr>
        <p:spPr/>
        <p:txBody>
          <a:bodyPr anchor="ctr">
            <a:normAutofit/>
          </a:bodyPr>
          <a:lstStyle/>
          <a:p>
            <a:pPr marL="0" indent="0" algn="ctr">
              <a:buNone/>
            </a:pPr>
            <a:endParaRPr lang="en-US" dirty="0">
              <a:solidFill>
                <a:srgbClr val="181D1F"/>
              </a:solidFill>
            </a:endParaRPr>
          </a:p>
          <a:p>
            <a:pPr marL="0" indent="0" algn="ctr">
              <a:buNone/>
            </a:pPr>
            <a:r>
              <a:rPr lang="en-US" dirty="0" smtClean="0">
                <a:solidFill>
                  <a:srgbClr val="181D1F"/>
                </a:solidFill>
              </a:rPr>
              <a:t>“I used to think modeling was just the picture or something you wrote. But after this experience it's really a process. We all come in with these ideas, and at fifth grade they come in with sometimes some really strange things.”</a:t>
            </a:r>
          </a:p>
          <a:p>
            <a:pPr marL="0" indent="0" algn="ctr">
              <a:buNone/>
            </a:pPr>
            <a:endParaRPr lang="en-US" dirty="0" smtClean="0">
              <a:solidFill>
                <a:srgbClr val="181D1F"/>
              </a:solidFill>
            </a:endParaRPr>
          </a:p>
          <a:p>
            <a:pPr marL="0" indent="0" algn="ctr">
              <a:buNone/>
            </a:pPr>
            <a:r>
              <a:rPr lang="en-US" dirty="0" smtClean="0">
                <a:solidFill>
                  <a:srgbClr val="181D1F"/>
                </a:solidFill>
              </a:rPr>
              <a:t>“So that evolution process of models is what's really been something that's kind of changed my own thinking. It's not just, , here, this is the end of it.”</a:t>
            </a:r>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976816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Mr. H - Earlier</a:t>
            </a:r>
            <a:endParaRPr lang="en-US" dirty="0"/>
          </a:p>
        </p:txBody>
      </p:sp>
      <p:sp>
        <p:nvSpPr>
          <p:cNvPr id="3" name="Content Placeholder 2"/>
          <p:cNvSpPr>
            <a:spLocks noGrp="1"/>
          </p:cNvSpPr>
          <p:nvPr>
            <p:ph idx="1"/>
          </p:nvPr>
        </p:nvSpPr>
        <p:spPr/>
        <p:txBody>
          <a:bodyPr anchor="ctr">
            <a:noAutofit/>
          </a:bodyPr>
          <a:lstStyle/>
          <a:p>
            <a:pPr marL="0" indent="0" algn="ctr">
              <a:spcBef>
                <a:spcPts val="0"/>
              </a:spcBef>
              <a:buClrTx/>
              <a:buSzTx/>
              <a:buNone/>
            </a:pPr>
            <a:r>
              <a:rPr lang="en-US" dirty="0">
                <a:solidFill>
                  <a:srgbClr val="181D1F"/>
                </a:solidFill>
              </a:rPr>
              <a:t>“I just think when we’re teaching something new to the kids, it doesn’t have to be that complex. [Modeling] is something they can hold onto and grasp</a:t>
            </a:r>
            <a:r>
              <a:rPr lang="en-US" dirty="0" smtClean="0">
                <a:solidFill>
                  <a:srgbClr val="181D1F"/>
                </a:solidFill>
              </a:rPr>
              <a:t>.”</a:t>
            </a:r>
          </a:p>
          <a:p>
            <a:pPr marL="0" indent="0" algn="ctr">
              <a:spcBef>
                <a:spcPts val="0"/>
              </a:spcBef>
              <a:buClrTx/>
              <a:buSzTx/>
              <a:buNone/>
            </a:pPr>
            <a:endParaRPr lang="en-US" dirty="0">
              <a:solidFill>
                <a:srgbClr val="181D1F"/>
              </a:solidFill>
            </a:endParaRPr>
          </a:p>
          <a:p>
            <a:pPr marL="0" indent="0" algn="ctr">
              <a:spcBef>
                <a:spcPts val="0"/>
              </a:spcBef>
              <a:buClrTx/>
              <a:buSzTx/>
              <a:buNone/>
            </a:pPr>
            <a:r>
              <a:rPr lang="en-US" dirty="0" smtClean="0">
                <a:solidFill>
                  <a:srgbClr val="181D1F"/>
                </a:solidFill>
              </a:rPr>
              <a:t>“That </a:t>
            </a:r>
            <a:r>
              <a:rPr lang="en-US" dirty="0">
                <a:solidFill>
                  <a:srgbClr val="181D1F"/>
                </a:solidFill>
              </a:rPr>
              <a:t>was a tough one to do, coming up with different ideas and activities and being able to execute them well . . . Because it always came back to the can. Here we are a month into it and we’re still talking about the can.”</a:t>
            </a:r>
          </a:p>
        </p:txBody>
      </p:sp>
      <p:graphicFrame>
        <p:nvGraphicFramePr>
          <p:cNvPr id="5" name="Table 4"/>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3314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Biography</a:t>
            </a:r>
            <a:endParaRPr lang="en-US" dirty="0"/>
          </a:p>
        </p:txBody>
      </p:sp>
      <p:sp>
        <p:nvSpPr>
          <p:cNvPr id="11" name="Content Placeholder 2"/>
          <p:cNvSpPr>
            <a:spLocks noGrp="1"/>
          </p:cNvSpPr>
          <p:nvPr>
            <p:ph idx="1"/>
          </p:nvPr>
        </p:nvSpPr>
        <p:spPr>
          <a:xfrm>
            <a:off x="457200" y="1600200"/>
            <a:ext cx="8229600" cy="4876800"/>
          </a:xfrm>
        </p:spPr>
        <p:txBody>
          <a:bodyPr anchor="ctr">
            <a:normAutofit fontScale="85000" lnSpcReduction="20000"/>
          </a:bodyPr>
          <a:lstStyle/>
          <a:p>
            <a:r>
              <a:rPr lang="en-US" dirty="0" smtClean="0"/>
              <a:t>Undergraduate degree in Biology from University of North Carolina Asheville, Burroughs </a:t>
            </a:r>
            <a:r>
              <a:rPr lang="en-US" dirty="0" err="1" smtClean="0"/>
              <a:t>Wellcome</a:t>
            </a:r>
            <a:r>
              <a:rPr lang="en-US" dirty="0" smtClean="0"/>
              <a:t> Fund Scholar</a:t>
            </a:r>
          </a:p>
          <a:p>
            <a:endParaRPr lang="en-US" dirty="0" smtClean="0"/>
          </a:p>
          <a:p>
            <a:r>
              <a:rPr lang="en-US" dirty="0" smtClean="0"/>
              <a:t>Taught H.S. Biology, Chemistry, and Earth Science</a:t>
            </a:r>
          </a:p>
          <a:p>
            <a:endParaRPr lang="en-US" dirty="0" smtClean="0"/>
          </a:p>
          <a:p>
            <a:r>
              <a:rPr lang="en-US" dirty="0" smtClean="0"/>
              <a:t>Motivated by challenges and opportunities from helping students to </a:t>
            </a:r>
            <a:r>
              <a:rPr lang="en-US" i="1" dirty="0" smtClean="0"/>
              <a:t>do</a:t>
            </a:r>
            <a:r>
              <a:rPr lang="en-US" dirty="0" smtClean="0"/>
              <a:t> science, particularly with technological tools </a:t>
            </a:r>
          </a:p>
          <a:p>
            <a:endParaRPr lang="en-US" dirty="0" smtClean="0"/>
          </a:p>
          <a:p>
            <a:r>
              <a:rPr lang="en-US" dirty="0" smtClean="0"/>
              <a:t>Doctoral degree at Michigan State University</a:t>
            </a:r>
          </a:p>
          <a:p>
            <a:endParaRPr lang="en-US" dirty="0" smtClean="0"/>
          </a:p>
          <a:p>
            <a:r>
              <a:rPr lang="en-US" dirty="0" smtClean="0"/>
              <a:t>Taught or assisted courses in teacher education, educational technology, and research methods</a:t>
            </a:r>
          </a:p>
          <a:p>
            <a:endParaRPr lang="en-US" dirty="0" smtClean="0"/>
          </a:p>
          <a:p>
            <a:r>
              <a:rPr lang="en-US" dirty="0" smtClean="0"/>
              <a:t>Apply </a:t>
            </a:r>
            <a:r>
              <a:rPr lang="en-US" i="1" dirty="0" smtClean="0"/>
              <a:t>research</a:t>
            </a:r>
            <a:r>
              <a:rPr lang="en-US" dirty="0" smtClean="0"/>
              <a:t> to </a:t>
            </a:r>
            <a:r>
              <a:rPr lang="en-US" i="1" dirty="0" smtClean="0"/>
              <a:t>teaching</a:t>
            </a:r>
            <a:r>
              <a:rPr lang="en-US" dirty="0" smtClean="0"/>
              <a:t> about technology integration in science education, especially on teachers’ Technological Pedagogical Content Knowledge (TPACK)</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76972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Mr. H - Later</a:t>
            </a:r>
            <a:endParaRPr lang="en-US" dirty="0"/>
          </a:p>
        </p:txBody>
      </p:sp>
      <p:sp>
        <p:nvSpPr>
          <p:cNvPr id="3" name="Content Placeholder 2"/>
          <p:cNvSpPr>
            <a:spLocks noGrp="1"/>
          </p:cNvSpPr>
          <p:nvPr>
            <p:ph idx="1"/>
          </p:nvPr>
        </p:nvSpPr>
        <p:spPr/>
        <p:txBody>
          <a:bodyPr anchor="ctr">
            <a:noAutofit/>
          </a:bodyPr>
          <a:lstStyle/>
          <a:p>
            <a:pPr marL="0" indent="0" algn="ctr">
              <a:buNone/>
            </a:pPr>
            <a:r>
              <a:rPr lang="en-US" dirty="0">
                <a:solidFill>
                  <a:srgbClr val="181D1F"/>
                </a:solidFill>
              </a:rPr>
              <a:t>“I felt pressured with all the other things I was expected to do and not having enough time to do it. Because modeling took so much time and it was something that, if it was part of my curriculum, I would have had no problem </a:t>
            </a:r>
            <a:r>
              <a:rPr lang="en-US" dirty="0" smtClean="0">
                <a:solidFill>
                  <a:srgbClr val="181D1F"/>
                </a:solidFill>
              </a:rPr>
              <a:t>with.”</a:t>
            </a:r>
          </a:p>
          <a:p>
            <a:pPr marL="0" indent="0" algn="ctr">
              <a:buNone/>
            </a:pPr>
            <a:endParaRPr lang="en-US" dirty="0" smtClean="0">
              <a:solidFill>
                <a:srgbClr val="181D1F"/>
              </a:solidFill>
            </a:endParaRPr>
          </a:p>
          <a:p>
            <a:pPr marL="0" indent="0" algn="ctr">
              <a:buNone/>
            </a:pPr>
            <a:r>
              <a:rPr lang="en-US" dirty="0" smtClean="0">
                <a:solidFill>
                  <a:srgbClr val="181D1F"/>
                </a:solidFill>
              </a:rPr>
              <a:t>“Because </a:t>
            </a:r>
            <a:r>
              <a:rPr lang="en-US" dirty="0">
                <a:solidFill>
                  <a:srgbClr val="181D1F"/>
                </a:solidFill>
              </a:rPr>
              <a:t>it was a research thing and it was on top of what I had to teach, it was a lot of </a:t>
            </a:r>
            <a:r>
              <a:rPr lang="en-US" dirty="0" smtClean="0">
                <a:solidFill>
                  <a:srgbClr val="181D1F"/>
                </a:solidFill>
              </a:rPr>
              <a:t>pressure </a:t>
            </a:r>
            <a:r>
              <a:rPr lang="mr-IN" dirty="0" smtClean="0">
                <a:solidFill>
                  <a:srgbClr val="181D1F"/>
                </a:solidFill>
              </a:rPr>
              <a:t>…</a:t>
            </a:r>
            <a:r>
              <a:rPr lang="en-US" dirty="0" smtClean="0">
                <a:solidFill>
                  <a:srgbClr val="181D1F"/>
                </a:solidFill>
              </a:rPr>
              <a:t> I </a:t>
            </a:r>
            <a:r>
              <a:rPr lang="en-US" dirty="0">
                <a:solidFill>
                  <a:srgbClr val="181D1F"/>
                </a:solidFill>
              </a:rPr>
              <a:t>felt that pressure of taking two or three months to work on this research project and I still need to cover all this other stuff for my </a:t>
            </a:r>
            <a:r>
              <a:rPr lang="en-US" dirty="0" smtClean="0">
                <a:solidFill>
                  <a:srgbClr val="181D1F"/>
                </a:solidFill>
              </a:rPr>
              <a:t>students.”</a:t>
            </a:r>
            <a:endParaRPr lang="en-US" dirty="0">
              <a:solidFill>
                <a:srgbClr val="181D1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83807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findings</a:t>
            </a:r>
            <a:endParaRPr lang="en-US" dirty="0"/>
          </a:p>
        </p:txBody>
      </p:sp>
      <p:sp>
        <p:nvSpPr>
          <p:cNvPr id="3" name="Content Placeholder 2"/>
          <p:cNvSpPr>
            <a:spLocks noGrp="1"/>
          </p:cNvSpPr>
          <p:nvPr>
            <p:ph idx="1"/>
          </p:nvPr>
        </p:nvSpPr>
        <p:spPr>
          <a:xfrm>
            <a:off x="457200" y="1600200"/>
            <a:ext cx="8437418" cy="4876800"/>
          </a:xfrm>
        </p:spPr>
        <p:txBody>
          <a:bodyPr anchor="ctr">
            <a:noAutofit/>
          </a:bodyPr>
          <a:lstStyle/>
          <a:p>
            <a:r>
              <a:rPr lang="en-US" dirty="0" smtClean="0">
                <a:solidFill>
                  <a:srgbClr val="000000"/>
                </a:solidFill>
              </a:rPr>
              <a:t>For Mrs. M a </a:t>
            </a:r>
            <a:r>
              <a:rPr lang="en-US" dirty="0">
                <a:solidFill>
                  <a:srgbClr val="000000"/>
                </a:solidFill>
              </a:rPr>
              <a:t>willingness to adapt resources and </a:t>
            </a:r>
            <a:r>
              <a:rPr lang="en-US" dirty="0" smtClean="0">
                <a:solidFill>
                  <a:srgbClr val="000000"/>
                </a:solidFill>
              </a:rPr>
              <a:t>goals and a focus on students sharing their ideas aligned with modeling and provided </a:t>
            </a:r>
            <a:r>
              <a:rPr lang="en-US" dirty="0">
                <a:solidFill>
                  <a:srgbClr val="000000"/>
                </a:solidFill>
              </a:rPr>
              <a:t>a focal endeavor for the </a:t>
            </a:r>
            <a:r>
              <a:rPr lang="en-US" dirty="0" smtClean="0">
                <a:solidFill>
                  <a:srgbClr val="000000"/>
                </a:solidFill>
              </a:rPr>
              <a:t>class</a:t>
            </a:r>
          </a:p>
          <a:p>
            <a:endParaRPr lang="en-US" dirty="0" smtClean="0">
              <a:solidFill>
                <a:srgbClr val="000000"/>
              </a:solidFill>
            </a:endParaRPr>
          </a:p>
          <a:p>
            <a:pPr lvl="1"/>
            <a:r>
              <a:rPr lang="en-US" dirty="0" smtClean="0">
                <a:solidFill>
                  <a:srgbClr val="000000"/>
                </a:solidFill>
              </a:rPr>
              <a:t>Modeling became effective </a:t>
            </a:r>
            <a:r>
              <a:rPr lang="en-US" dirty="0">
                <a:solidFill>
                  <a:srgbClr val="000000"/>
                </a:solidFill>
              </a:rPr>
              <a:t>for science </a:t>
            </a:r>
            <a:r>
              <a:rPr lang="en-US" dirty="0" smtClean="0">
                <a:solidFill>
                  <a:srgbClr val="000000"/>
                </a:solidFill>
              </a:rPr>
              <a:t>learning</a:t>
            </a:r>
          </a:p>
          <a:p>
            <a:endParaRPr lang="en-US" dirty="0" smtClean="0">
              <a:solidFill>
                <a:srgbClr val="000000"/>
              </a:solidFill>
            </a:endParaRPr>
          </a:p>
          <a:p>
            <a:r>
              <a:rPr lang="en-US" dirty="0">
                <a:solidFill>
                  <a:srgbClr val="000000"/>
                </a:solidFill>
              </a:rPr>
              <a:t>For </a:t>
            </a:r>
            <a:r>
              <a:rPr lang="en-US" dirty="0" smtClean="0">
                <a:solidFill>
                  <a:srgbClr val="000000"/>
                </a:solidFill>
              </a:rPr>
              <a:t>Mr. H, using modeling as one tool of many and promoting </a:t>
            </a:r>
            <a:r>
              <a:rPr lang="en-US" dirty="0">
                <a:solidFill>
                  <a:srgbClr val="000000"/>
                </a:solidFill>
              </a:rPr>
              <a:t>accurate scientific ideas with evidence and logic, </a:t>
            </a:r>
            <a:r>
              <a:rPr lang="en-US" dirty="0" smtClean="0">
                <a:solidFill>
                  <a:srgbClr val="000000"/>
                </a:solidFill>
              </a:rPr>
              <a:t>scientific </a:t>
            </a:r>
            <a:r>
              <a:rPr lang="en-US" dirty="0">
                <a:solidFill>
                  <a:srgbClr val="000000"/>
                </a:solidFill>
              </a:rPr>
              <a:t>modeling was too time </a:t>
            </a:r>
            <a:r>
              <a:rPr lang="en-US" dirty="0" smtClean="0">
                <a:solidFill>
                  <a:srgbClr val="000000"/>
                </a:solidFill>
              </a:rPr>
              <a:t>intensive</a:t>
            </a:r>
          </a:p>
          <a:p>
            <a:endParaRPr lang="en-US" dirty="0" smtClean="0">
              <a:solidFill>
                <a:srgbClr val="000000"/>
              </a:solidFill>
            </a:endParaRPr>
          </a:p>
          <a:p>
            <a:pPr lvl="1"/>
            <a:r>
              <a:rPr lang="en-US" dirty="0" smtClean="0">
                <a:solidFill>
                  <a:srgbClr val="000000"/>
                </a:solidFill>
              </a:rPr>
              <a:t>Modeling became </a:t>
            </a:r>
            <a:r>
              <a:rPr lang="en-US" dirty="0">
                <a:solidFill>
                  <a:srgbClr val="000000"/>
                </a:solidFill>
              </a:rPr>
              <a:t>a frustrating endeavor that hindered </a:t>
            </a:r>
            <a:r>
              <a:rPr lang="en-US" dirty="0" smtClean="0">
                <a:solidFill>
                  <a:srgbClr val="000000"/>
                </a:solidFill>
              </a:rPr>
              <a:t>other goals</a:t>
            </a:r>
            <a:endParaRPr lang="en-US" dirty="0">
              <a:solidFill>
                <a:srgbClr val="000000"/>
              </a:solidFill>
            </a:endParaRPr>
          </a:p>
          <a:p>
            <a:endParaRPr lang="en-US" dirty="0" smtClean="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32848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Writing about the usefulness of science</a:t>
            </a:r>
            <a:endParaRPr lang="en-US" sz="3200" dirty="0"/>
          </a:p>
        </p:txBody>
      </p:sp>
      <p:sp>
        <p:nvSpPr>
          <p:cNvPr id="3" name="Content Placeholder 2"/>
          <p:cNvSpPr>
            <a:spLocks noGrp="1"/>
          </p:cNvSpPr>
          <p:nvPr>
            <p:ph idx="1"/>
          </p:nvPr>
        </p:nvSpPr>
        <p:spPr>
          <a:xfrm>
            <a:off x="457199" y="1600200"/>
            <a:ext cx="8348597" cy="4876800"/>
          </a:xfrm>
        </p:spPr>
        <p:txBody>
          <a:bodyPr anchor="ctr">
            <a:normAutofit fontScale="92500" lnSpcReduction="10000"/>
          </a:bodyPr>
          <a:lstStyle/>
          <a:p>
            <a:pPr marL="0" indent="0">
              <a:buNone/>
            </a:pPr>
            <a:r>
              <a:rPr lang="en-US" dirty="0" smtClean="0"/>
              <a:t>Examined changes in middle school science students’ value and interest in science through a relevance intervention </a:t>
            </a:r>
            <a:r>
              <a:rPr lang="en-US" sz="1900" dirty="0" smtClean="0"/>
              <a:t>(</a:t>
            </a:r>
            <a:r>
              <a:rPr lang="en-US" sz="1900" dirty="0" err="1" smtClean="0"/>
              <a:t>Akcaoglu</a:t>
            </a:r>
            <a:r>
              <a:rPr lang="en-US" sz="1900" dirty="0" smtClean="0"/>
              <a:t>, Rosenberg, </a:t>
            </a:r>
            <a:r>
              <a:rPr lang="en-US" sz="1900" dirty="0" err="1" smtClean="0"/>
              <a:t>Ranellucci</a:t>
            </a:r>
            <a:r>
              <a:rPr lang="en-US" sz="1900" dirty="0" smtClean="0"/>
              <a:t>, &amp; Schwarz, 2018, </a:t>
            </a:r>
            <a:r>
              <a:rPr lang="en-US" sz="1900" i="1" dirty="0" smtClean="0"/>
              <a:t>IJER</a:t>
            </a:r>
            <a:r>
              <a:rPr lang="en-US" sz="1900" dirty="0" smtClean="0"/>
              <a:t>)</a:t>
            </a:r>
          </a:p>
          <a:p>
            <a:endParaRPr lang="en-US" dirty="0" smtClean="0">
              <a:solidFill>
                <a:srgbClr val="000000"/>
              </a:solidFill>
              <a:latin typeface="HelveticaNeue" charset="0"/>
            </a:endParaRPr>
          </a:p>
          <a:p>
            <a:r>
              <a:rPr lang="en-US" dirty="0">
                <a:solidFill>
                  <a:srgbClr val="000000"/>
                </a:solidFill>
                <a:latin typeface="HelveticaNeue" charset="0"/>
              </a:rPr>
              <a:t>Context and sample:</a:t>
            </a:r>
          </a:p>
          <a:p>
            <a:pPr lvl="1"/>
            <a:r>
              <a:rPr lang="en-US" dirty="0">
                <a:solidFill>
                  <a:srgbClr val="000000"/>
                </a:solidFill>
                <a:latin typeface="HelveticaNeue" charset="0"/>
              </a:rPr>
              <a:t>212 students in eight MS classrooms </a:t>
            </a:r>
            <a:r>
              <a:rPr lang="en-US" dirty="0" smtClean="0">
                <a:solidFill>
                  <a:srgbClr val="000000"/>
                </a:solidFill>
                <a:latin typeface="HelveticaNeue" charset="0"/>
              </a:rPr>
              <a:t>in a suburban area</a:t>
            </a:r>
            <a:endParaRPr lang="en-US" dirty="0">
              <a:solidFill>
                <a:srgbClr val="000000"/>
              </a:solidFill>
              <a:latin typeface="HelveticaNeue" charset="0"/>
            </a:endParaRPr>
          </a:p>
          <a:p>
            <a:endParaRPr lang="en-US" dirty="0" smtClean="0">
              <a:solidFill>
                <a:srgbClr val="000000"/>
              </a:solidFill>
              <a:latin typeface="HelveticaNeue" charset="0"/>
            </a:endParaRPr>
          </a:p>
          <a:p>
            <a:r>
              <a:rPr lang="en-US" dirty="0" smtClean="0">
                <a:solidFill>
                  <a:srgbClr val="000000"/>
                </a:solidFill>
                <a:latin typeface="HelveticaNeue" charset="0"/>
              </a:rPr>
              <a:t>Used students’ written responses to better understand the impact of students’ writing about the usefulness of what they were learning about</a:t>
            </a:r>
          </a:p>
          <a:p>
            <a:endParaRPr lang="en-US" dirty="0">
              <a:solidFill>
                <a:srgbClr val="000000"/>
              </a:solidFill>
              <a:latin typeface="HelveticaNeue" charset="0"/>
            </a:endParaRPr>
          </a:p>
          <a:p>
            <a:r>
              <a:rPr lang="en-US" dirty="0" smtClean="0"/>
              <a:t>Students’ demonstrated different levels of </a:t>
            </a:r>
            <a:r>
              <a:rPr lang="en-US" i="1" dirty="0" smtClean="0"/>
              <a:t>cognitive </a:t>
            </a:r>
            <a:r>
              <a:rPr lang="en-US" i="1" dirty="0"/>
              <a:t>p</a:t>
            </a:r>
            <a:r>
              <a:rPr lang="en-US" i="1" dirty="0" smtClean="0"/>
              <a:t>rocessing </a:t>
            </a:r>
            <a:r>
              <a:rPr lang="en-US" dirty="0"/>
              <a:t>(12.08% of text instead compared to 9.27% of </a:t>
            </a:r>
            <a:r>
              <a:rPr lang="en-US" dirty="0" smtClean="0"/>
              <a:t>text, t </a:t>
            </a:r>
            <a:r>
              <a:rPr lang="en-US" dirty="0"/>
              <a:t>= 2.81; p &lt; .05, d = .</a:t>
            </a:r>
            <a:r>
              <a:rPr lang="en-US" dirty="0" smtClean="0"/>
              <a:t>50)</a:t>
            </a:r>
            <a:endParaRPr lang="en-US" dirty="0">
              <a:solidFill>
                <a:srgbClr val="000000"/>
              </a:solidFill>
              <a:latin typeface="HelveticaNeue" charset="0"/>
            </a:endParaRPr>
          </a:p>
          <a:p>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2414230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Text</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88075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5313"/>
            <a:ext cx="8229600" cy="5711687"/>
          </a:xfrm>
        </p:spPr>
        <p:txBody>
          <a:bodyPr anchor="ctr"/>
          <a:lstStyle/>
          <a:p>
            <a:pPr marL="0" indent="0">
              <a:buNone/>
            </a:pPr>
            <a:r>
              <a:rPr lang="en-US" dirty="0">
                <a:solidFill>
                  <a:srgbClr val="B5B8C4"/>
                </a:solidFill>
              </a:rPr>
              <a:t>Text </a:t>
            </a:r>
            <a:r>
              <a:rPr lang="en-US" dirty="0" smtClean="0">
                <a:solidFill>
                  <a:srgbClr val="B5B8C4"/>
                </a:solidFill>
              </a:rPr>
              <a:t>Data</a:t>
            </a:r>
            <a:endParaRPr lang="en-US" dirty="0" smtClean="0"/>
          </a:p>
          <a:p>
            <a:pPr marL="0" indent="0">
              <a:buNone/>
            </a:pPr>
            <a:r>
              <a:rPr lang="en-US" dirty="0" smtClean="0"/>
              <a:t>Experience Sampling Method</a:t>
            </a:r>
            <a:endParaRPr lang="en-US" dirty="0"/>
          </a:p>
          <a:p>
            <a:pPr marL="0" indent="0">
              <a:buNone/>
            </a:pPr>
            <a:r>
              <a:rPr lang="en-US" dirty="0" smtClean="0">
                <a:solidFill>
                  <a:srgbClr val="B5B8C4"/>
                </a:solidFill>
              </a:rPr>
              <a:t>Digital Traces</a:t>
            </a:r>
            <a:endParaRPr lang="en-US" dirty="0">
              <a:solidFill>
                <a:srgbClr val="B5B8C4"/>
              </a:solidFill>
            </a:endParaRPr>
          </a:p>
          <a:p>
            <a:pPr marL="0" indent="0">
              <a:buNone/>
            </a:pPr>
            <a:r>
              <a:rPr lang="en-US" dirty="0">
                <a:solidFill>
                  <a:srgbClr val="B5B8C4"/>
                </a:solidFill>
              </a:rPr>
              <a:t>Future </a:t>
            </a:r>
            <a:r>
              <a:rPr lang="en-US" dirty="0" smtClean="0">
                <a:solidFill>
                  <a:srgbClr val="B5B8C4"/>
                </a:solidFill>
              </a:rPr>
              <a:t>Work</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63043933"/>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61272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Involves asking people about their experiences using short surveys</a:t>
            </a:r>
          </a:p>
          <a:p>
            <a:pPr algn="ctr"/>
            <a:endParaRPr lang="en-US" dirty="0" smtClean="0"/>
          </a:p>
          <a:p>
            <a:pPr algn="ctr"/>
            <a:r>
              <a:rPr lang="en-US" dirty="0" smtClean="0"/>
              <a:t>Use of an app on phone</a:t>
            </a:r>
          </a:p>
          <a:p>
            <a:pPr algn="ctr"/>
            <a:endParaRPr lang="en-US" dirty="0" smtClean="0"/>
          </a:p>
          <a:p>
            <a:pPr algn="ctr"/>
            <a:r>
              <a:rPr lang="en-US" dirty="0" smtClean="0"/>
              <a:t>Every 15-30 minutes</a:t>
            </a:r>
          </a:p>
          <a:p>
            <a:pPr algn="ctr"/>
            <a:endParaRPr lang="en-US" dirty="0" smtClean="0"/>
          </a:p>
          <a:p>
            <a:pPr algn="ctr"/>
            <a:r>
              <a:rPr lang="en-US" i="1" dirty="0" smtClean="0"/>
              <a:t>“When you were signaled, how interested were you in what you were learning?”</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Affordances</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p>
          <a:p>
            <a:endParaRPr lang="en-US" sz="1800" dirty="0" smtClean="0"/>
          </a:p>
          <a:p>
            <a:r>
              <a:rPr lang="en-US" dirty="0" smtClean="0"/>
              <a:t>Helps us to understand moment-to-moment changes in experiences and what impacts experiences</a:t>
            </a:r>
          </a:p>
          <a:p>
            <a:endParaRPr lang="en-US" dirty="0" smtClean="0"/>
          </a:p>
          <a:p>
            <a:pPr lvl="1"/>
            <a:r>
              <a:rPr lang="en-US" dirty="0" smtClean="0"/>
              <a:t>Allows us to understand experiences </a:t>
            </a:r>
            <a:r>
              <a:rPr lang="en-US" i="1" dirty="0" smtClean="0"/>
              <a:t>during</a:t>
            </a:r>
            <a:r>
              <a:rPr lang="en-US" dirty="0" smtClean="0"/>
              <a:t> activities rather than overall pre- and post-assessments of what did or did not work</a:t>
            </a: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Purpose</a:t>
            </a:r>
            <a:endParaRPr lang="en-US" dirty="0"/>
          </a:p>
        </p:txBody>
      </p:sp>
      <p:sp>
        <p:nvSpPr>
          <p:cNvPr id="3" name="Content Placeholder 2"/>
          <p:cNvSpPr>
            <a:spLocks noGrp="1"/>
          </p:cNvSpPr>
          <p:nvPr>
            <p:ph idx="1"/>
          </p:nvPr>
        </p:nvSpPr>
        <p:spPr/>
        <p:txBody>
          <a:bodyPr anchor="ctr">
            <a:normAutofit/>
          </a:bodyPr>
          <a:lstStyle/>
          <a:p>
            <a:r>
              <a:rPr lang="en-US" dirty="0" smtClean="0"/>
              <a:t>Explored “business-as-usual” and hands-on science, activities using a person-in-context approach (Schmidt, Rosenberg, &amp; </a:t>
            </a:r>
            <a:r>
              <a:rPr lang="en-US" dirty="0" err="1" smtClean="0"/>
              <a:t>Beymer</a:t>
            </a:r>
            <a:r>
              <a:rPr lang="en-US" dirty="0" smtClean="0"/>
              <a:t>, 2018, </a:t>
            </a:r>
            <a:r>
              <a:rPr lang="en-US" i="1" dirty="0" smtClean="0"/>
              <a:t>JRST</a:t>
            </a:r>
            <a:r>
              <a:rPr lang="en-US" dirty="0" smtClean="0"/>
              <a:t>)</a:t>
            </a:r>
          </a:p>
          <a:p>
            <a:endParaRPr lang="en-US" dirty="0" smtClean="0"/>
          </a:p>
          <a:p>
            <a:r>
              <a:rPr lang="en-US" dirty="0" smtClean="0"/>
              <a:t>Use of ESM data and </a:t>
            </a:r>
            <a:r>
              <a:rPr lang="en-US" dirty="0"/>
              <a:t>p</a:t>
            </a:r>
            <a:r>
              <a:rPr lang="en-US" dirty="0" smtClean="0"/>
              <a:t>erson-oriented analysis</a:t>
            </a:r>
          </a:p>
          <a:p>
            <a:endParaRPr lang="en-US" dirty="0" smtClean="0"/>
          </a:p>
          <a:p>
            <a:r>
              <a:rPr lang="en-US" dirty="0" smtClean="0"/>
              <a:t>To understand how learning activities (e.g., laboratory activities or lecture) and being able to choose impact students’ engagement</a:t>
            </a:r>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students, 4,136 responses</a:t>
            </a: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activity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50093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activity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a:t>Different activities in science are associated with different profiles of </a:t>
            </a:r>
            <a:r>
              <a:rPr lang="en-US" dirty="0" smtClean="0"/>
              <a:t>engagement</a:t>
            </a:r>
          </a:p>
          <a:p>
            <a:endParaRPr lang="en-US" dirty="0" smtClean="0"/>
          </a:p>
          <a:p>
            <a:r>
              <a:rPr lang="en-US" dirty="0" smtClean="0"/>
              <a:t>Laboratory activities can be particularly engaging (and disengaging)</a:t>
            </a:r>
          </a:p>
          <a:p>
            <a:endParaRPr lang="en-US" dirty="0" smtClean="0"/>
          </a:p>
          <a:p>
            <a:r>
              <a:rPr lang="en-US" dirty="0" smtClean="0"/>
              <a:t>Quizzes and tests have some affordances in terms of students’ engagement</a:t>
            </a:r>
          </a:p>
          <a:p>
            <a:endParaRPr lang="en-US" dirty="0" smtClean="0"/>
          </a:p>
          <a:p>
            <a:r>
              <a:rPr lang="en-US" dirty="0" smtClean="0"/>
              <a:t>Individual work can be particularly disengaging</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choice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72330068"/>
              </p:ext>
            </p:extLst>
          </p:nvPr>
        </p:nvGraphicFramePr>
        <p:xfrm>
          <a:off x="457200" y="2220685"/>
          <a:ext cx="8128002" cy="3138733"/>
        </p:xfrm>
        <a:graphic>
          <a:graphicData uri="http://schemas.openxmlformats.org/drawingml/2006/table">
            <a:tbl>
              <a:tblPr/>
              <a:tblGrid>
                <a:gridCol w="1158108"/>
                <a:gridCol w="1168731"/>
                <a:gridCol w="1158108"/>
                <a:gridCol w="1158108"/>
                <a:gridCol w="1158108"/>
                <a:gridCol w="1168731"/>
                <a:gridCol w="1158108"/>
              </a:tblGrid>
              <a:tr h="829677">
                <a:tc>
                  <a:txBody>
                    <a:bodyPr/>
                    <a:lstStyle/>
                    <a:p>
                      <a:r>
                        <a:rPr lang="en-US" sz="1400" kern="1200" dirty="0">
                          <a:solidFill>
                            <a:schemeClr val="tx1"/>
                          </a:solidFill>
                          <a:effectLst/>
                          <a:latin typeface="Helvetica" charset="0"/>
                          <a:ea typeface="+mn-ea"/>
                          <a:cs typeface="+mn-cs"/>
                        </a:rPr>
                        <a:t/>
                      </a:r>
                      <a:br>
                        <a:rPr lang="en-US" sz="1400" kern="1200" dirty="0">
                          <a:solidFill>
                            <a:schemeClr val="tx1"/>
                          </a:solidFill>
                          <a:effectLst/>
                          <a:latin typeface="Helvetica" charset="0"/>
                          <a:ea typeface="+mn-ea"/>
                          <a:cs typeface="+mn-cs"/>
                        </a:rPr>
                      </a:br>
                      <a:endParaRPr lang="en-US" sz="1400" kern="1200" dirty="0">
                        <a:solidFill>
                          <a:schemeClr val="tx1"/>
                        </a:solidFill>
                        <a:effectLst/>
                        <a:latin typeface="Helvetica" charset="0"/>
                        <a:ea typeface="+mn-ea"/>
                        <a:cs typeface="+mn-cs"/>
                      </a:endParaRP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Universally Low</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Reluctant</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Pleasurable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Rational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Moderately 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Who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1.43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1.19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1.00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1.20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Time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.38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1.82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1.26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How to Do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a:solidFill>
                            <a:schemeClr val="tx1"/>
                          </a:solidFill>
                          <a:effectLst/>
                          <a:latin typeface="Helvetica" charset="0"/>
                          <a:ea typeface="+mn-ea"/>
                          <a:cs typeface="+mn-cs"/>
                        </a:rPr>
                        <a:t>1.07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577264">
                <a:tc>
                  <a:txBody>
                    <a:bodyPr/>
                    <a:lstStyle/>
                    <a:p>
                      <a:r>
                        <a:rPr lang="en-US" sz="1400" kern="1200" dirty="0">
                          <a:solidFill>
                            <a:schemeClr val="tx1"/>
                          </a:solidFill>
                          <a:effectLst/>
                          <a:latin typeface="Helvetica" charset="0"/>
                          <a:ea typeface="+mn-ea"/>
                          <a:cs typeface="+mn-cs"/>
                        </a:rPr>
                        <a:t>Framing</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dirty="0">
                          <a:solidFill>
                            <a:schemeClr val="tx1"/>
                          </a:solidFill>
                          <a:effectLst/>
                          <a:latin typeface="Helvetica" charset="0"/>
                          <a:ea typeface="+mn-ea"/>
                          <a:cs typeface="+mn-cs"/>
                        </a:rPr>
                        <a:t>1.06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1.60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186690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Choosing with whom to work is not associated with higher engagement</a:t>
            </a:r>
          </a:p>
          <a:p>
            <a:endParaRPr lang="en-US" dirty="0" smtClean="0"/>
          </a:p>
          <a:p>
            <a:r>
              <a:rPr lang="en-US" dirty="0" smtClean="0"/>
              <a:t>Choosing how much time to take is associated with rational engagement</a:t>
            </a:r>
          </a:p>
          <a:p>
            <a:endParaRPr lang="en-US" dirty="0" smtClean="0"/>
          </a:p>
          <a:p>
            <a:r>
              <a:rPr lang="en-US" dirty="0" smtClean="0"/>
              <a:t>Choosing how to do an activity or what the purpose or topic of the activity is associated with engaging profiles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t>
            </a:r>
            <a:r>
              <a:rPr lang="en-US" smtClean="0"/>
              <a:t>choice during laboratory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smtClean="0"/>
              <a:t>During laboratory, when students were able to make </a:t>
            </a:r>
            <a:r>
              <a:rPr lang="en-US" i="1" dirty="0" smtClean="0"/>
              <a:t>any </a:t>
            </a:r>
            <a:r>
              <a:rPr lang="en-US" dirty="0" smtClean="0"/>
              <a:t>choice (who, materials, time, how to do, framing, or other):</a:t>
            </a:r>
          </a:p>
          <a:p>
            <a:pPr marL="0" indent="0">
              <a:buNone/>
            </a:pPr>
            <a:endParaRPr lang="en-US" dirty="0"/>
          </a:p>
          <a:p>
            <a:pPr marL="0" indent="0" algn="ctr">
              <a:buNone/>
            </a:pPr>
            <a:r>
              <a:rPr lang="en-US" i="1" dirty="0" smtClean="0"/>
              <a:t>They are </a:t>
            </a:r>
            <a:r>
              <a:rPr lang="en-US" i="1" dirty="0"/>
              <a:t>more likely </a:t>
            </a:r>
            <a:r>
              <a:rPr lang="en-US" i="1" dirty="0" smtClean="0"/>
              <a:t>to be fully engaged </a:t>
            </a:r>
            <a:r>
              <a:rPr lang="en-US" dirty="0"/>
              <a:t>(</a:t>
            </a:r>
            <a:r>
              <a:rPr lang="en-US" i="1" dirty="0"/>
              <a:t>z </a:t>
            </a:r>
            <a:r>
              <a:rPr lang="en-US" dirty="0"/>
              <a:t>= 3.90, </a:t>
            </a:r>
            <a:r>
              <a:rPr lang="en-US" i="1" dirty="0"/>
              <a:t>p</a:t>
            </a:r>
            <a:r>
              <a:rPr lang="en-US" dirty="0"/>
              <a:t> &lt; .05</a:t>
            </a:r>
            <a:r>
              <a:rPr lang="en-US" dirty="0" smtClean="0"/>
              <a:t>), which is not the case when they report no choice (</a:t>
            </a:r>
            <a:r>
              <a:rPr lang="en-US" i="1" dirty="0" smtClean="0"/>
              <a:t>z</a:t>
            </a:r>
            <a:r>
              <a:rPr lang="en-US" dirty="0" smtClean="0"/>
              <a:t> = -.23)</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4072641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findings</a:t>
            </a:r>
            <a:endParaRPr lang="en-US" dirty="0"/>
          </a:p>
        </p:txBody>
      </p:sp>
      <p:sp>
        <p:nvSpPr>
          <p:cNvPr id="3" name="Content Placeholder 2"/>
          <p:cNvSpPr>
            <a:spLocks noGrp="1"/>
          </p:cNvSpPr>
          <p:nvPr>
            <p:ph idx="1"/>
          </p:nvPr>
        </p:nvSpPr>
        <p:spPr/>
        <p:txBody>
          <a:bodyPr anchor="ctr">
            <a:normAutofit/>
          </a:bodyPr>
          <a:lstStyle/>
          <a:p>
            <a:r>
              <a:rPr lang="en-US" dirty="0" smtClean="0"/>
              <a:t>Use of ESM allowed us to study the impacts of the learning activity and choice</a:t>
            </a:r>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a:p>
            <a:endParaRPr lang="en-US" dirty="0" smtClean="0"/>
          </a:p>
          <a:p>
            <a:r>
              <a:rPr lang="en-US" dirty="0" smtClean="0"/>
              <a:t>As students move from activity to activity, their engagement can change</a:t>
            </a:r>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Purpose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Studied work with data in summer STEM programs using </a:t>
            </a:r>
            <a:r>
              <a:rPr lang="en-US" i="1" dirty="0" smtClean="0"/>
              <a:t>profiles of engagement and its conditions</a:t>
            </a:r>
            <a:r>
              <a:rPr lang="en-US" dirty="0" smtClean="0"/>
              <a:t> (PECs) </a:t>
            </a:r>
            <a:r>
              <a:rPr lang="en-US" sz="1800" dirty="0" smtClean="0"/>
              <a:t>(Rosenberg, in preparation)</a:t>
            </a:r>
          </a:p>
          <a:p>
            <a:pPr marL="0" indent="0">
              <a:buNone/>
            </a:pPr>
            <a:endParaRPr lang="en-US" sz="1800" dirty="0" smtClean="0"/>
          </a:p>
          <a:p>
            <a:r>
              <a:rPr lang="en-US" dirty="0" smtClean="0">
                <a:solidFill>
                  <a:srgbClr val="000000"/>
                </a:solidFill>
                <a:latin typeface="HelveticaNeue" charset="0"/>
              </a:rPr>
              <a:t>Can help us make informed recommendations and design activities and interventions focused on work with data</a:t>
            </a:r>
          </a:p>
          <a:p>
            <a:endParaRPr lang="en-US" dirty="0" smtClean="0">
              <a:solidFill>
                <a:srgbClr val="000000"/>
              </a:solidFill>
              <a:latin typeface="HelveticaNeue" charset="0"/>
            </a:endParaRPr>
          </a:p>
          <a:p>
            <a:r>
              <a:rPr lang="en-US" dirty="0" smtClean="0">
                <a:solidFill>
                  <a:srgbClr val="000000"/>
                </a:solidFill>
                <a:latin typeface="HelveticaNeue" charset="0"/>
              </a:rPr>
              <a:t>ESM can allow us to understand the impact of specific aspects of work with data or data modeling </a:t>
            </a:r>
            <a:r>
              <a:rPr lang="en-US" sz="1800" dirty="0" smtClean="0">
                <a:solidFill>
                  <a:srgbClr val="000000"/>
                </a:solidFill>
                <a:latin typeface="HelveticaNeue" charset="0"/>
              </a:rPr>
              <a:t>(Lehrer &amp; </a:t>
            </a:r>
            <a:r>
              <a:rPr lang="en-US" sz="1800" dirty="0" err="1" smtClean="0">
                <a:solidFill>
                  <a:srgbClr val="000000"/>
                </a:solidFill>
                <a:latin typeface="HelveticaNeue" charset="0"/>
              </a:rPr>
              <a:t>Schauble</a:t>
            </a:r>
            <a:r>
              <a:rPr lang="en-US" sz="1800" dirty="0" smtClean="0">
                <a:solidFill>
                  <a:srgbClr val="000000"/>
                </a:solidFill>
                <a:latin typeface="HelveticaNeue" charset="0"/>
              </a:rPr>
              <a:t>, 2015)</a:t>
            </a:r>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855593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and Participants and Measures</a:t>
            </a:r>
            <a:endParaRPr lang="en-US" dirty="0"/>
          </a:p>
        </p:txBody>
      </p:sp>
      <p:sp>
        <p:nvSpPr>
          <p:cNvPr id="3" name="Content Placeholder 2"/>
          <p:cNvSpPr>
            <a:spLocks noGrp="1"/>
          </p:cNvSpPr>
          <p:nvPr>
            <p:ph idx="1"/>
          </p:nvPr>
        </p:nvSpPr>
        <p:spPr/>
        <p:txBody>
          <a:bodyPr anchor="ctr">
            <a:normAutofit lnSpcReduction="10000"/>
          </a:bodyPr>
          <a:lstStyle/>
          <a:p>
            <a:pPr marL="0" indent="0">
              <a:buNone/>
            </a:pPr>
            <a:r>
              <a:rPr lang="en-US" dirty="0" smtClean="0">
                <a:solidFill>
                  <a:srgbClr val="000000"/>
                </a:solidFill>
                <a:latin typeface="HelveticaNeue" charset="0"/>
              </a:rPr>
              <a:t>Context and Participants: </a:t>
            </a:r>
          </a:p>
          <a:p>
            <a:r>
              <a:rPr lang="en-US" dirty="0" smtClean="0">
                <a:solidFill>
                  <a:srgbClr val="000000"/>
                </a:solidFill>
                <a:latin typeface="HelveticaNeue" charset="0"/>
              </a:rPr>
              <a:t>Nine summer </a:t>
            </a:r>
            <a:r>
              <a:rPr lang="en-US" dirty="0">
                <a:solidFill>
                  <a:srgbClr val="000000"/>
                </a:solidFill>
                <a:latin typeface="HelveticaNeue" charset="0"/>
              </a:rPr>
              <a:t>STEM </a:t>
            </a:r>
            <a:r>
              <a:rPr lang="en-US" dirty="0" smtClean="0">
                <a:solidFill>
                  <a:srgbClr val="000000"/>
                </a:solidFill>
                <a:latin typeface="HelveticaNeue" charset="0"/>
              </a:rPr>
              <a:t>programs in urban areas in the Northeast</a:t>
            </a:r>
          </a:p>
          <a:p>
            <a:r>
              <a:rPr lang="en-US" dirty="0" smtClean="0">
                <a:solidFill>
                  <a:srgbClr val="000000"/>
                </a:solidFill>
                <a:latin typeface="HelveticaNeue" charset="0"/>
              </a:rPr>
              <a:t>Highly diverse (90% of youth from historically under-represented [in STEM] groups)</a:t>
            </a:r>
          </a:p>
          <a:p>
            <a:r>
              <a:rPr lang="en-US" dirty="0" smtClean="0">
                <a:solidFill>
                  <a:srgbClr val="000000"/>
                </a:solidFill>
                <a:latin typeface="HelveticaNeue" charset="0"/>
              </a:rPr>
              <a:t>204 youth, 2970 ESM responses</a:t>
            </a:r>
          </a:p>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063376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frame for work with data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9571876"/>
              </p:ext>
            </p:extLst>
          </p:nvPr>
        </p:nvGraphicFramePr>
        <p:xfrm>
          <a:off x="457198" y="1969176"/>
          <a:ext cx="8229600" cy="4218432"/>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908548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sp>
        <p:nvSpPr>
          <p:cNvPr id="6" name="Content Placeholder 2"/>
          <p:cNvSpPr>
            <a:spLocks noGrp="1"/>
          </p:cNvSpPr>
          <p:nvPr>
            <p:ph idx="1"/>
          </p:nvPr>
        </p:nvSpPr>
        <p:spPr>
          <a:xfrm>
            <a:off x="457200" y="1502666"/>
            <a:ext cx="1546353" cy="4876800"/>
          </a:xfrm>
        </p:spPr>
        <p:txBody>
          <a:bodyPr anchor="ctr">
            <a:normAutofit/>
          </a:bodyPr>
          <a:lstStyle/>
          <a:p>
            <a:r>
              <a:rPr lang="en-US" sz="1800" dirty="0" smtClean="0">
                <a:solidFill>
                  <a:srgbClr val="000000"/>
                </a:solidFill>
                <a:latin typeface="HelveticaNeue" charset="0"/>
              </a:rPr>
              <a:t>Developed tool for Latent Profile Analysis</a:t>
            </a:r>
          </a:p>
          <a:p>
            <a:endParaRPr lang="en-US" sz="1800" dirty="0" smtClean="0">
              <a:solidFill>
                <a:srgbClr val="000000"/>
              </a:solidFill>
              <a:latin typeface="HelveticaNeue" charset="0"/>
            </a:endParaRPr>
          </a:p>
          <a:p>
            <a:r>
              <a:rPr lang="en-US" sz="1800" dirty="0" smtClean="0">
                <a:solidFill>
                  <a:srgbClr val="000000"/>
                </a:solidFill>
                <a:latin typeface="HelveticaNeue" charset="0"/>
              </a:rPr>
              <a:t>Interpreted profiles using multiple criteria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524000"/>
            <a:ext cx="7112000" cy="53340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When learners are challenged, they also need to think themselves as good at what they are doing to be highly engaged</a:t>
            </a:r>
          </a:p>
          <a:p>
            <a:endParaRPr lang="en-US" dirty="0" smtClean="0">
              <a:solidFill>
                <a:srgbClr val="000000"/>
              </a:solidFill>
              <a:latin typeface="HelveticaNeue" charset="0"/>
            </a:endParaRPr>
          </a:p>
          <a:p>
            <a:r>
              <a:rPr lang="en-US" dirty="0" smtClean="0">
                <a:solidFill>
                  <a:srgbClr val="000000"/>
                </a:solidFill>
                <a:latin typeface="HelveticaNeue" charset="0"/>
              </a:rPr>
              <a:t>When learners report </a:t>
            </a:r>
            <a:r>
              <a:rPr lang="en-US" i="1" dirty="0" smtClean="0">
                <a:solidFill>
                  <a:srgbClr val="000000"/>
                </a:solidFill>
                <a:latin typeface="HelveticaNeue" charset="0"/>
              </a:rPr>
              <a:t>Pleasurable </a:t>
            </a:r>
            <a:r>
              <a:rPr lang="en-US" dirty="0" smtClean="0">
                <a:solidFill>
                  <a:srgbClr val="000000"/>
                </a:solidFill>
                <a:latin typeface="HelveticaNeue" charset="0"/>
              </a:rPr>
              <a:t>engagement, their behavioral and cognitive engagement and perceptions of being challenged or good at the activity are moderate</a:t>
            </a:r>
          </a:p>
          <a:p>
            <a:endParaRPr lang="en-US" dirty="0" smtClean="0">
              <a:solidFill>
                <a:srgbClr val="000000"/>
              </a:solidFill>
              <a:latin typeface="HelveticaNeue" charset="0"/>
            </a:endParaRPr>
          </a:p>
          <a:p>
            <a:r>
              <a:rPr lang="en-US" dirty="0" smtClean="0">
                <a:solidFill>
                  <a:srgbClr val="000000"/>
                </a:solidFill>
                <a:latin typeface="HelveticaNeue" charset="0"/>
              </a:rPr>
              <a:t>When students report being </a:t>
            </a:r>
            <a:r>
              <a:rPr lang="en-US" i="1" dirty="0" smtClean="0">
                <a:solidFill>
                  <a:srgbClr val="000000"/>
                </a:solidFill>
                <a:latin typeface="HelveticaNeue" charset="0"/>
              </a:rPr>
              <a:t>Engaged but not Challenged</a:t>
            </a:r>
            <a:r>
              <a:rPr lang="en-US" dirty="0" smtClean="0">
                <a:solidFill>
                  <a:srgbClr val="000000"/>
                </a:solidFill>
                <a:latin typeface="HelveticaNeue" charset="0"/>
              </a:rPr>
              <a:t>, they may not be engaged in learning-related processes</a:t>
            </a:r>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13277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pic>
        <p:nvPicPr>
          <p:cNvPr id="8" name="Picture 7"/>
          <p:cNvPicPr>
            <a:picLocks noChangeAspect="1"/>
          </p:cNvPicPr>
          <p:nvPr/>
        </p:nvPicPr>
        <p:blipFill>
          <a:blip r:embed="rId4"/>
          <a:stretch>
            <a:fillRect/>
          </a:stretch>
        </p:blipFill>
        <p:spPr>
          <a:xfrm>
            <a:off x="6186829" y="3101560"/>
            <a:ext cx="2569544" cy="1394237"/>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with data and engagement</a:t>
            </a:r>
            <a:endParaRPr lang="en-US" dirty="0"/>
          </a:p>
        </p:txBody>
      </p:sp>
      <p:sp>
        <p:nvSpPr>
          <p:cNvPr id="3" name="Content Placeholder 2"/>
          <p:cNvSpPr>
            <a:spLocks noGrp="1"/>
          </p:cNvSpPr>
          <p:nvPr>
            <p:ph idx="1"/>
          </p:nvPr>
        </p:nvSpPr>
        <p:spPr/>
        <p:txBody>
          <a:bodyPr anchor="ctr"/>
          <a:lstStyle/>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(B = 1.395, p = .029) and less likely to be observing phenomena (B = 0.410, p = .028)</a:t>
            </a:r>
          </a:p>
          <a:p>
            <a:pPr marL="0" indent="0" algn="ctr">
              <a:buNone/>
            </a:pPr>
            <a:endParaRPr lang="en-US" dirty="0"/>
          </a:p>
          <a:p>
            <a:pPr marL="0" indent="0">
              <a:buNone/>
            </a:pPr>
            <a:r>
              <a:rPr lang="en-US" dirty="0" smtClean="0"/>
              <a:t>Qualitative analysis of video suggests that modeling data is more often done by teachers (not students)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338718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findings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Studying engagement at the moment-to-moment level helps us understand how specific activities related to work with data engage learners</a:t>
            </a:r>
          </a:p>
          <a:p>
            <a:endParaRPr lang="en-US" dirty="0">
              <a:solidFill>
                <a:srgbClr val="000000"/>
              </a:solidFill>
              <a:latin typeface="HelveticaNeue" charset="0"/>
            </a:endParaRPr>
          </a:p>
          <a:p>
            <a:r>
              <a:rPr lang="en-US" dirty="0" smtClean="0">
                <a:solidFill>
                  <a:srgbClr val="000000"/>
                </a:solidFill>
                <a:latin typeface="HelveticaNeue" charset="0"/>
              </a:rPr>
              <a:t>Some aspects of work focused on generating or recording data are more engaging than others</a:t>
            </a:r>
          </a:p>
          <a:p>
            <a:endParaRPr lang="en-US" dirty="0" smtClean="0">
              <a:solidFill>
                <a:srgbClr val="000000"/>
              </a:solidFill>
              <a:latin typeface="HelveticaNeue" charset="0"/>
            </a:endParaRPr>
          </a:p>
          <a:p>
            <a:r>
              <a:rPr lang="en-US" dirty="0" smtClean="0">
                <a:solidFill>
                  <a:srgbClr val="000000"/>
                </a:solidFill>
                <a:latin typeface="HelveticaNeue" charset="0"/>
              </a:rPr>
              <a:t>Qualitative findings show that work with data is common but not always aligned with work in classroom contexts</a:t>
            </a:r>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5313"/>
            <a:ext cx="8229600" cy="5711687"/>
          </a:xfrm>
        </p:spPr>
        <p:txBody>
          <a:bodyPr anchor="ctr"/>
          <a:lstStyle/>
          <a:p>
            <a:pPr marL="0" indent="0">
              <a:buNone/>
            </a:pPr>
            <a:r>
              <a:rPr lang="en-US" dirty="0">
                <a:solidFill>
                  <a:srgbClr val="B5B8C4"/>
                </a:solidFill>
              </a:rPr>
              <a:t>Text </a:t>
            </a:r>
            <a:r>
              <a:rPr lang="en-US" dirty="0" smtClean="0">
                <a:solidFill>
                  <a:srgbClr val="B5B8C4"/>
                </a:solidFill>
              </a:rPr>
              <a:t>Data</a:t>
            </a:r>
          </a:p>
          <a:p>
            <a:pPr marL="0" indent="0">
              <a:buNone/>
            </a:pPr>
            <a:r>
              <a:rPr lang="en-US" dirty="0" smtClean="0">
                <a:solidFill>
                  <a:srgbClr val="B5B8C4"/>
                </a:solidFill>
              </a:rPr>
              <a:t>Experience </a:t>
            </a:r>
            <a:r>
              <a:rPr lang="en-US" dirty="0">
                <a:solidFill>
                  <a:srgbClr val="B5B8C4"/>
                </a:solidFill>
              </a:rPr>
              <a:t>Sampling Method</a:t>
            </a:r>
          </a:p>
          <a:p>
            <a:pPr marL="0" indent="0">
              <a:buNone/>
            </a:pPr>
            <a:r>
              <a:rPr lang="en-US" dirty="0" smtClean="0"/>
              <a:t>Digital Traces</a:t>
            </a:r>
          </a:p>
          <a:p>
            <a:pPr marL="0" indent="0">
              <a:buNone/>
            </a:pPr>
            <a:r>
              <a:rPr lang="en-US" dirty="0" smtClean="0">
                <a:solidFill>
                  <a:srgbClr val="B5B8C4"/>
                </a:solidFill>
              </a:rPr>
              <a:t>Future </a:t>
            </a:r>
            <a:r>
              <a:rPr lang="en-US" dirty="0">
                <a:solidFill>
                  <a:srgbClr val="B5B8C4"/>
                </a:solidFill>
              </a:rPr>
              <a:t>Work</a:t>
            </a:r>
          </a:p>
        </p:txBody>
      </p:sp>
      <p:graphicFrame>
        <p:nvGraphicFramePr>
          <p:cNvPr id="6" name="Table 5"/>
          <p:cNvGraphicFramePr>
            <a:graphicFrameLocks noGrp="1"/>
          </p:cNvGraphicFramePr>
          <p:nvPr>
            <p:extLst>
              <p:ext uri="{D42A27DB-BD31-4B8C-83A1-F6EECF244321}">
                <p14:modId xmlns:p14="http://schemas.microsoft.com/office/powerpoint/2010/main" val="16504368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742888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Affordances</a:t>
            </a:r>
            <a:endParaRPr lang="en-US" dirty="0"/>
          </a:p>
        </p:txBody>
      </p:sp>
      <p:sp>
        <p:nvSpPr>
          <p:cNvPr id="3" name="Content Placeholder 2"/>
          <p:cNvSpPr>
            <a:spLocks noGrp="1"/>
          </p:cNvSpPr>
          <p:nvPr>
            <p:ph idx="1"/>
          </p:nvPr>
        </p:nvSpPr>
        <p:spPr/>
        <p:txBody>
          <a:bodyPr anchor="ctr">
            <a:normAutofit/>
          </a:bodyPr>
          <a:lstStyle/>
          <a:p>
            <a:r>
              <a:rPr lang="en-US" dirty="0" smtClean="0"/>
              <a:t>Study informal student and teacher learning in communities organized around interests or passions</a:t>
            </a:r>
          </a:p>
          <a:p>
            <a:endParaRPr lang="en-US" dirty="0" smtClean="0"/>
          </a:p>
          <a:p>
            <a:r>
              <a:rPr lang="en-US" dirty="0" smtClean="0"/>
              <a:t>Can capture rich data over a long period of time in teaching and learning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6344230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577513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What can we learn about teachers’ technological understanding from digital portfolios?</a:t>
            </a:r>
            <a:endParaRPr lang="en-US" sz="2800"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Assessed teachers’ knowledge through digital portfolios as performance assessments </a:t>
            </a:r>
            <a:r>
              <a:rPr lang="en-US" sz="1800" dirty="0" smtClean="0"/>
              <a:t>(Koehler, </a:t>
            </a:r>
            <a:r>
              <a:rPr lang="en-US" sz="1800" dirty="0" err="1" smtClean="0"/>
              <a:t>Greenhalgh</a:t>
            </a:r>
            <a:r>
              <a:rPr lang="en-US" sz="1800" dirty="0" smtClean="0"/>
              <a:t>, Rosenberg, &amp; Keenan, 2016, </a:t>
            </a:r>
            <a:r>
              <a:rPr lang="en-US" sz="1800" i="1" dirty="0" smtClean="0"/>
              <a:t>JTATE</a:t>
            </a:r>
            <a:r>
              <a:rPr lang="en-US" sz="1800" dirty="0" smtClean="0"/>
              <a:t>)</a:t>
            </a:r>
          </a:p>
          <a:p>
            <a:pPr marL="0" indent="0">
              <a:buNone/>
            </a:pPr>
            <a:endParaRPr lang="en-US" dirty="0" smtClean="0"/>
          </a:p>
          <a:p>
            <a:r>
              <a:rPr lang="en-US" dirty="0" smtClean="0"/>
              <a:t>Analyzed portfolios from 589 students in Master of Arts in Educational Technology and Master of Arts in Education programs</a:t>
            </a:r>
          </a:p>
          <a:p>
            <a:endParaRPr lang="en-US" dirty="0" smtClean="0"/>
          </a:p>
          <a:p>
            <a:r>
              <a:rPr lang="en-US" dirty="0" smtClean="0"/>
              <a:t>Determine what artifacts teachers included and what they evidenced about teachers’ Technological Pedagogical Content Knowledge, or TPACK </a:t>
            </a:r>
            <a:r>
              <a:rPr lang="en-US" sz="1900" dirty="0" smtClean="0"/>
              <a:t>(Mishra &amp; Koehler, 2006)</a:t>
            </a:r>
          </a:p>
          <a:p>
            <a:endParaRPr lang="en-US" dirty="0"/>
          </a:p>
          <a:p>
            <a:r>
              <a:rPr lang="en-US" dirty="0" smtClean="0"/>
              <a:t>Focus on the program context as a factor that may impact the development of teachers’ TPACK </a:t>
            </a:r>
            <a:r>
              <a:rPr lang="en-US" sz="1900" dirty="0" smtClean="0"/>
              <a:t>(Rosenberg &amp; Koehler, 2015)</a:t>
            </a:r>
          </a:p>
        </p:txBody>
      </p:sp>
      <p:graphicFrame>
        <p:nvGraphicFramePr>
          <p:cNvPr id="4" name="Table 3"/>
          <p:cNvGraphicFramePr>
            <a:graphicFrameLocks noGrp="1"/>
          </p:cNvGraphicFramePr>
          <p:nvPr>
            <p:extLst>
              <p:ext uri="{D42A27DB-BD31-4B8C-83A1-F6EECF244321}">
                <p14:modId xmlns:p14="http://schemas.microsoft.com/office/powerpoint/2010/main" val="126344230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5991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Technological Pedagogical Content Knowledge (TPACK)</a:t>
            </a:r>
            <a:endParaRPr lang="en-US" sz="2800" dirty="0"/>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28" y="1678886"/>
            <a:ext cx="4796739" cy="4796739"/>
          </a:xfrm>
          <a:prstGeom prst="rect">
            <a:avLst/>
          </a:prstGeom>
        </p:spPr>
      </p:pic>
    </p:spTree>
    <p:extLst>
      <p:ext uri="{BB962C8B-B14F-4D97-AF65-F5344CB8AC3E}">
        <p14:creationId xmlns:p14="http://schemas.microsoft.com/office/powerpoint/2010/main" val="115653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Coding frame for specific artifacts for TPACK</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50114363"/>
              </p:ext>
            </p:extLst>
          </p:nvPr>
        </p:nvGraphicFramePr>
        <p:xfrm>
          <a:off x="2649669" y="2240408"/>
          <a:ext cx="3844661" cy="3075940"/>
        </p:xfrm>
        <a:graphic>
          <a:graphicData uri="http://schemas.openxmlformats.org/drawingml/2006/table">
            <a:tbl>
              <a:tblPr firstRow="1" firstCol="1" bandRow="1" bandCol="1">
                <a:tableStyleId>{073A0DAA-6AF3-43AB-8588-CEC1D06C72B9}</a:tableStyleId>
              </a:tblPr>
              <a:tblGrid>
                <a:gridCol w="830897"/>
                <a:gridCol w="1038469"/>
                <a:gridCol w="932540"/>
                <a:gridCol w="1042755"/>
              </a:tblGrid>
              <a:tr h="0">
                <a:tc>
                  <a:txBody>
                    <a:bodyPr/>
                    <a:lstStyle/>
                    <a:p>
                      <a:pPr marL="0" marR="0" algn="ctr">
                        <a:lnSpc>
                          <a:spcPct val="200000"/>
                        </a:lnSpc>
                        <a:spcBef>
                          <a:spcPts val="0"/>
                        </a:spcBef>
                        <a:spcAft>
                          <a:spcPts val="0"/>
                        </a:spcAft>
                      </a:pPr>
                      <a:r>
                        <a:rPr lang="en-US" sz="1200" dirty="0">
                          <a:solidFill>
                            <a:schemeClr val="tx1"/>
                          </a:solidFill>
                          <a:effectLst/>
                        </a:rPr>
                        <a:t>Level</a:t>
                      </a:r>
                      <a:endParaRPr lang="en-US" sz="1200" dirty="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dirty="0">
                          <a:solidFill>
                            <a:schemeClr val="tx1"/>
                          </a:solidFill>
                          <a:effectLst/>
                        </a:rPr>
                        <a:t>TCK</a:t>
                      </a:r>
                      <a:endParaRPr lang="en-US" sz="1200" dirty="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a:solidFill>
                            <a:schemeClr val="tx1"/>
                          </a:solidFill>
                          <a:effectLst/>
                        </a:rPr>
                        <a:t>TPK</a:t>
                      </a:r>
                      <a:endParaRPr lang="en-US" sz="120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dirty="0" smtClean="0">
                          <a:solidFill>
                            <a:schemeClr val="tx1"/>
                          </a:solidFill>
                          <a:effectLst/>
                        </a:rPr>
                        <a:t>TPACK</a:t>
                      </a:r>
                      <a:endParaRPr lang="en-US" sz="120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r h="0">
                <a:tc>
                  <a:txBody>
                    <a:bodyPr/>
                    <a:lstStyle/>
                    <a:p>
                      <a:pPr marL="0" marR="0" algn="ctr">
                        <a:lnSpc>
                          <a:spcPct val="200000"/>
                        </a:lnSpc>
                        <a:spcBef>
                          <a:spcPts val="300"/>
                        </a:spcBef>
                        <a:spcAft>
                          <a:spcPts val="300"/>
                        </a:spcAft>
                      </a:pPr>
                      <a:r>
                        <a:rPr lang="en-US" sz="1200" b="0" i="1" dirty="0">
                          <a:solidFill>
                            <a:schemeClr val="tx1"/>
                          </a:solidFill>
                          <a:effectLst/>
                        </a:rPr>
                        <a:t>1</a:t>
                      </a:r>
                      <a:endParaRPr lang="en-US" sz="1200" b="0" i="1" dirty="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.23</a:t>
                      </a:r>
                      <a:endParaRPr lang="en-US" sz="1200" b="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.02</a:t>
                      </a:r>
                      <a:endParaRPr lang="en-US" sz="1200" b="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b="0" dirty="0">
                          <a:solidFill>
                            <a:schemeClr val="tx1"/>
                          </a:solidFill>
                          <a:effectLst/>
                        </a:rPr>
                        <a:t>.11</a:t>
                      </a:r>
                      <a:endParaRPr lang="en-US" sz="1200" b="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r h="0">
                <a:tc>
                  <a:txBody>
                    <a:bodyPr/>
                    <a:lstStyle/>
                    <a:p>
                      <a:pPr marL="0" marR="0" algn="ctr">
                        <a:lnSpc>
                          <a:spcPct val="200000"/>
                        </a:lnSpc>
                        <a:spcBef>
                          <a:spcPts val="300"/>
                        </a:spcBef>
                        <a:spcAft>
                          <a:spcPts val="300"/>
                        </a:spcAft>
                      </a:pPr>
                      <a:r>
                        <a:rPr lang="en-US" sz="1200" b="0" i="1">
                          <a:solidFill>
                            <a:schemeClr val="tx1"/>
                          </a:solidFill>
                          <a:effectLst/>
                        </a:rPr>
                        <a:t>2</a:t>
                      </a:r>
                      <a:endParaRPr lang="en-US" sz="1200" b="0" i="1">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dirty="0">
                          <a:solidFill>
                            <a:schemeClr val="tx1"/>
                          </a:solidFill>
                          <a:effectLst/>
                        </a:rPr>
                        <a:t>.36</a:t>
                      </a:r>
                      <a:endParaRPr lang="en-US" sz="1200" b="0" dirty="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dirty="0">
                          <a:solidFill>
                            <a:schemeClr val="tx1"/>
                          </a:solidFill>
                          <a:effectLst/>
                        </a:rPr>
                        <a:t>.50</a:t>
                      </a:r>
                      <a:endParaRPr lang="en-US" sz="1200" b="0" dirty="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b="0" dirty="0">
                          <a:solidFill>
                            <a:schemeClr val="tx1"/>
                          </a:solidFill>
                          <a:effectLst/>
                        </a:rPr>
                        <a:t>.47</a:t>
                      </a:r>
                      <a:endParaRPr lang="en-US" sz="1200" b="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r h="0">
                <a:tc>
                  <a:txBody>
                    <a:bodyPr/>
                    <a:lstStyle/>
                    <a:p>
                      <a:pPr marL="0" marR="0" algn="ctr">
                        <a:lnSpc>
                          <a:spcPct val="200000"/>
                        </a:lnSpc>
                        <a:spcBef>
                          <a:spcPts val="300"/>
                        </a:spcBef>
                        <a:spcAft>
                          <a:spcPts val="300"/>
                        </a:spcAft>
                      </a:pPr>
                      <a:r>
                        <a:rPr lang="en-US" sz="1200" b="0" i="1">
                          <a:solidFill>
                            <a:schemeClr val="tx1"/>
                          </a:solidFill>
                          <a:effectLst/>
                        </a:rPr>
                        <a:t>3 </a:t>
                      </a:r>
                      <a:endParaRPr lang="en-US" sz="1200" b="0" i="1">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.32</a:t>
                      </a:r>
                      <a:endParaRPr lang="en-US" sz="1200" b="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.42</a:t>
                      </a:r>
                      <a:endParaRPr lang="en-US" sz="1200" b="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b="0" dirty="0">
                          <a:solidFill>
                            <a:schemeClr val="tx1"/>
                          </a:solidFill>
                          <a:effectLst/>
                        </a:rPr>
                        <a:t>.36</a:t>
                      </a:r>
                      <a:endParaRPr lang="en-US" sz="1200" b="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r h="0">
                <a:tc>
                  <a:txBody>
                    <a:bodyPr/>
                    <a:lstStyle/>
                    <a:p>
                      <a:pPr marL="0" marR="0" algn="ctr">
                        <a:lnSpc>
                          <a:spcPct val="200000"/>
                        </a:lnSpc>
                        <a:spcBef>
                          <a:spcPts val="300"/>
                        </a:spcBef>
                        <a:spcAft>
                          <a:spcPts val="300"/>
                        </a:spcAft>
                      </a:pPr>
                      <a:r>
                        <a:rPr lang="en-US" sz="1200" b="0" i="1" dirty="0">
                          <a:solidFill>
                            <a:schemeClr val="tx1"/>
                          </a:solidFill>
                          <a:effectLst/>
                        </a:rPr>
                        <a:t>4 </a:t>
                      </a:r>
                      <a:endParaRPr lang="en-US" sz="1200" b="0" i="1" dirty="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.09</a:t>
                      </a:r>
                      <a:endParaRPr lang="en-US" sz="1200" b="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dirty="0">
                          <a:solidFill>
                            <a:schemeClr val="tx1"/>
                          </a:solidFill>
                          <a:effectLst/>
                        </a:rPr>
                        <a:t>.06</a:t>
                      </a:r>
                      <a:endParaRPr lang="en-US" sz="1200" b="0" dirty="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b="0" dirty="0">
                          <a:solidFill>
                            <a:schemeClr val="tx1"/>
                          </a:solidFill>
                          <a:effectLst/>
                        </a:rPr>
                        <a:t>.06</a:t>
                      </a:r>
                      <a:endParaRPr lang="en-US" sz="1200" b="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r h="0">
                <a:tc>
                  <a:txBody>
                    <a:bodyPr/>
                    <a:lstStyle/>
                    <a:p>
                      <a:pPr marL="0" marR="0" algn="ctr">
                        <a:lnSpc>
                          <a:spcPct val="200000"/>
                        </a:lnSpc>
                        <a:spcBef>
                          <a:spcPts val="300"/>
                        </a:spcBef>
                        <a:spcAft>
                          <a:spcPts val="300"/>
                        </a:spcAft>
                      </a:pPr>
                      <a:r>
                        <a:rPr lang="en-US" sz="1200" b="0">
                          <a:solidFill>
                            <a:schemeClr val="tx1"/>
                          </a:solidFill>
                          <a:effectLst/>
                        </a:rPr>
                        <a:t>Mean </a:t>
                      </a:r>
                      <a:endParaRPr lang="en-US" sz="1200" b="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2.25</a:t>
                      </a:r>
                      <a:endParaRPr lang="en-US" sz="1200" b="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2.52</a:t>
                      </a:r>
                      <a:endParaRPr lang="en-US" sz="1200" b="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b="0" dirty="0">
                          <a:solidFill>
                            <a:schemeClr val="tx1"/>
                          </a:solidFill>
                          <a:effectLst/>
                        </a:rPr>
                        <a:t>2.38</a:t>
                      </a:r>
                      <a:endParaRPr lang="en-US" sz="1200" b="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r h="0">
                <a:tc>
                  <a:txBody>
                    <a:bodyPr/>
                    <a:lstStyle/>
                    <a:p>
                      <a:pPr marL="0" marR="0" algn="ctr">
                        <a:lnSpc>
                          <a:spcPct val="200000"/>
                        </a:lnSpc>
                        <a:spcBef>
                          <a:spcPts val="300"/>
                        </a:spcBef>
                        <a:spcAft>
                          <a:spcPts val="300"/>
                        </a:spcAft>
                      </a:pPr>
                      <a:r>
                        <a:rPr lang="en-US" sz="1200" b="0" dirty="0">
                          <a:solidFill>
                            <a:schemeClr val="tx1"/>
                          </a:solidFill>
                          <a:effectLst/>
                        </a:rPr>
                        <a:t>Std. Dev </a:t>
                      </a:r>
                      <a:endParaRPr lang="en-US" sz="1200" b="0" dirty="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.92</a:t>
                      </a:r>
                      <a:endParaRPr lang="en-US" sz="1200" b="0">
                        <a:solidFill>
                          <a:schemeClr val="tx1"/>
                        </a:solidFill>
                        <a:effectLst/>
                        <a:latin typeface="Times New Roman" charset="0"/>
                        <a:ea typeface="Arial" charset="0"/>
                        <a:cs typeface="Arial" charset="0"/>
                      </a:endParaRPr>
                    </a:p>
                  </a:txBody>
                  <a:tcPr marL="68580" marR="68580" marT="0" marB="0" anchor="ctr">
                    <a:noFill/>
                  </a:tcPr>
                </a:tc>
                <a:tc>
                  <a:txBody>
                    <a:bodyPr/>
                    <a:lstStyle/>
                    <a:p>
                      <a:pPr marL="0" marR="0" algn="ctr">
                        <a:lnSpc>
                          <a:spcPct val="200000"/>
                        </a:lnSpc>
                        <a:spcBef>
                          <a:spcPts val="0"/>
                        </a:spcBef>
                        <a:spcAft>
                          <a:spcPts val="0"/>
                        </a:spcAft>
                      </a:pPr>
                      <a:r>
                        <a:rPr lang="en-US" sz="1200" b="0">
                          <a:solidFill>
                            <a:schemeClr val="tx1"/>
                          </a:solidFill>
                          <a:effectLst/>
                        </a:rPr>
                        <a:t>.65</a:t>
                      </a:r>
                      <a:endParaRPr lang="en-US" sz="1200" b="0">
                        <a:solidFill>
                          <a:schemeClr val="tx1"/>
                        </a:solidFill>
                        <a:effectLst/>
                        <a:latin typeface="Times New Roman" charset="0"/>
                        <a:ea typeface="Arial" charset="0"/>
                        <a:cs typeface="Arial" charset="0"/>
                      </a:endParaRPr>
                    </a:p>
                  </a:txBody>
                  <a:tcPr marL="73025" marR="73025" marT="36830" marB="36830" anchor="ctr">
                    <a:noFill/>
                  </a:tcPr>
                </a:tc>
                <a:tc>
                  <a:txBody>
                    <a:bodyPr/>
                    <a:lstStyle/>
                    <a:p>
                      <a:pPr marL="0" marR="0" algn="ctr">
                        <a:lnSpc>
                          <a:spcPct val="200000"/>
                        </a:lnSpc>
                        <a:spcBef>
                          <a:spcPts val="0"/>
                        </a:spcBef>
                        <a:spcAft>
                          <a:spcPts val="0"/>
                        </a:spcAft>
                      </a:pPr>
                      <a:r>
                        <a:rPr lang="en-US" sz="1200" b="0" dirty="0">
                          <a:solidFill>
                            <a:schemeClr val="tx1"/>
                          </a:solidFill>
                          <a:effectLst/>
                        </a:rPr>
                        <a:t>.77</a:t>
                      </a:r>
                      <a:endParaRPr lang="en-US" sz="1200" b="0" dirty="0">
                        <a:solidFill>
                          <a:schemeClr val="tx1"/>
                        </a:solidFill>
                        <a:effectLst/>
                        <a:latin typeface="Times New Roman" charset="0"/>
                        <a:ea typeface="Arial" charset="0"/>
                        <a:cs typeface="Arial" charset="0"/>
                      </a:endParaRPr>
                    </a:p>
                  </a:txBody>
                  <a:tcPr marL="73025" marR="73025" marT="36830" marB="36830" anchor="ctr">
                    <a:solidFill>
                      <a:srgbClr val="B5B8C4"/>
                    </a:solidFill>
                  </a:tcPr>
                </a:tc>
              </a:tr>
            </a:tbl>
          </a:graphicData>
        </a:graphic>
      </p:graphicFrame>
    </p:spTree>
    <p:extLst>
      <p:ext uri="{BB962C8B-B14F-4D97-AF65-F5344CB8AC3E}">
        <p14:creationId xmlns:p14="http://schemas.microsoft.com/office/powerpoint/2010/main" val="1480704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Content analysis of specific types of artifacts</a:t>
            </a:r>
            <a:endParaRPr lang="en-US" sz="2800" dirty="0"/>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1140039"/>
              </p:ext>
            </p:extLst>
          </p:nvPr>
        </p:nvGraphicFramePr>
        <p:xfrm>
          <a:off x="1996120" y="1772363"/>
          <a:ext cx="5151755" cy="4173220"/>
        </p:xfrm>
        <a:graphic>
          <a:graphicData uri="http://schemas.openxmlformats.org/drawingml/2006/table">
            <a:tbl>
              <a:tblPr firstRow="1" firstCol="1" bandRow="1" bandCol="1">
                <a:tableStyleId>{5C22544A-7EE6-4342-B048-85BDC9FD1C3A}</a:tableStyleId>
              </a:tblPr>
              <a:tblGrid>
                <a:gridCol w="1564640"/>
                <a:gridCol w="918845"/>
                <a:gridCol w="804545"/>
                <a:gridCol w="861695"/>
                <a:gridCol w="1002030"/>
              </a:tblGrid>
              <a:tr h="0">
                <a:tc>
                  <a:txBody>
                    <a:bodyPr/>
                    <a:lstStyle/>
                    <a:p>
                      <a:pPr marL="0" marR="0" algn="r">
                        <a:lnSpc>
                          <a:spcPct val="200000"/>
                        </a:lnSpc>
                        <a:spcBef>
                          <a:spcPts val="0"/>
                        </a:spcBef>
                        <a:spcAft>
                          <a:spcPts val="0"/>
                        </a:spcAft>
                      </a:pPr>
                      <a:r>
                        <a:rPr lang="en-US" sz="1200" dirty="0">
                          <a:solidFill>
                            <a:schemeClr val="tx1"/>
                          </a:solidFill>
                          <a:effectLst/>
                          <a:latin typeface="Helvetica Neue" charset="0"/>
                          <a:ea typeface="Helvetica Neue" charset="0"/>
                          <a:cs typeface="Helvetica Neue" charset="0"/>
                        </a:rPr>
                        <a:t>Artifact Technology</a:t>
                      </a: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200000"/>
                        </a:lnSpc>
                        <a:spcBef>
                          <a:spcPts val="0"/>
                        </a:spcBef>
                        <a:spcAft>
                          <a:spcPts val="0"/>
                        </a:spcAft>
                      </a:pPr>
                      <a:r>
                        <a:rPr lang="en-US" sz="1200" dirty="0">
                          <a:solidFill>
                            <a:schemeClr val="tx1"/>
                          </a:solidFill>
                          <a:effectLst/>
                          <a:latin typeface="Helvetica Neue" charset="0"/>
                          <a:ea typeface="Helvetica Neue" charset="0"/>
                          <a:cs typeface="Helvetica Neue" charset="0"/>
                        </a:rPr>
                        <a:t>Overall</a:t>
                      </a:r>
                    </a:p>
                    <a:p>
                      <a:pPr marL="0" marR="0" algn="ctr">
                        <a:lnSpc>
                          <a:spcPct val="200000"/>
                        </a:lnSpc>
                        <a:spcBef>
                          <a:spcPts val="0"/>
                        </a:spcBef>
                        <a:spcAft>
                          <a:spcPts val="0"/>
                        </a:spcAft>
                      </a:pPr>
                      <a:r>
                        <a:rPr lang="en-US" sz="1200" dirty="0">
                          <a:solidFill>
                            <a:schemeClr val="tx1"/>
                          </a:solidFill>
                          <a:effectLst/>
                          <a:latin typeface="Helvetica Neue" charset="0"/>
                          <a:ea typeface="Helvetica Neue" charset="0"/>
                          <a:cs typeface="Helvetica Neue" charset="0"/>
                        </a:rPr>
                        <a:t>N = 895</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200000"/>
                        </a:lnSpc>
                        <a:spcBef>
                          <a:spcPts val="0"/>
                        </a:spcBef>
                        <a:spcAft>
                          <a:spcPts val="0"/>
                        </a:spcAft>
                      </a:pPr>
                      <a:r>
                        <a:rPr lang="en-US" sz="1200">
                          <a:solidFill>
                            <a:schemeClr val="tx1"/>
                          </a:solidFill>
                          <a:effectLst/>
                          <a:latin typeface="Helvetica Neue" charset="0"/>
                          <a:ea typeface="Helvetica Neue" charset="0"/>
                          <a:cs typeface="Helvetica Neue" charset="0"/>
                        </a:rPr>
                        <a:t>MAED</a:t>
                      </a:r>
                    </a:p>
                    <a:p>
                      <a:pPr marL="0" marR="0" algn="ctr">
                        <a:lnSpc>
                          <a:spcPct val="200000"/>
                        </a:lnSpc>
                        <a:spcBef>
                          <a:spcPts val="0"/>
                        </a:spcBef>
                        <a:spcAft>
                          <a:spcPts val="0"/>
                        </a:spcAft>
                      </a:pPr>
                      <a:r>
                        <a:rPr lang="en-US" sz="1200">
                          <a:solidFill>
                            <a:schemeClr val="tx1"/>
                          </a:solidFill>
                          <a:effectLst/>
                          <a:latin typeface="Helvetica Neue" charset="0"/>
                          <a:ea typeface="Helvetica Neue" charset="0"/>
                          <a:cs typeface="Helvetica Neue" charset="0"/>
                        </a:rPr>
                        <a:t>n = 453</a:t>
                      </a:r>
                    </a:p>
                  </a:txBody>
                  <a:tcPr marL="73025" marR="73025" marT="36830" marB="368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200000"/>
                        </a:lnSpc>
                        <a:spcBef>
                          <a:spcPts val="0"/>
                        </a:spcBef>
                        <a:spcAft>
                          <a:spcPts val="0"/>
                        </a:spcAft>
                      </a:pPr>
                      <a:r>
                        <a:rPr lang="en-US" sz="1200" dirty="0">
                          <a:solidFill>
                            <a:schemeClr val="tx1"/>
                          </a:solidFill>
                          <a:effectLst/>
                          <a:latin typeface="Helvetica Neue" charset="0"/>
                          <a:ea typeface="Helvetica Neue" charset="0"/>
                          <a:cs typeface="Helvetica Neue" charset="0"/>
                        </a:rPr>
                        <a:t>MAET</a:t>
                      </a:r>
                    </a:p>
                    <a:p>
                      <a:pPr marL="0" marR="0" algn="ctr">
                        <a:lnSpc>
                          <a:spcPct val="200000"/>
                        </a:lnSpc>
                        <a:spcBef>
                          <a:spcPts val="0"/>
                        </a:spcBef>
                        <a:spcAft>
                          <a:spcPts val="0"/>
                        </a:spcAft>
                      </a:pPr>
                      <a:r>
                        <a:rPr lang="en-US" sz="1200" dirty="0">
                          <a:solidFill>
                            <a:schemeClr val="tx1"/>
                          </a:solidFill>
                          <a:effectLst/>
                          <a:latin typeface="Helvetica Neue" charset="0"/>
                          <a:ea typeface="Helvetica Neue" charset="0"/>
                          <a:cs typeface="Helvetica Neue" charset="0"/>
                        </a:rPr>
                        <a:t> n= 442</a:t>
                      </a:r>
                    </a:p>
                  </a:txBody>
                  <a:tcPr marL="73025" marR="73025" marT="36830" marB="368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nSpc>
                          <a:spcPct val="200000"/>
                        </a:lnSpc>
                        <a:spcBef>
                          <a:spcPts val="0"/>
                        </a:spcBef>
                        <a:spcAft>
                          <a:spcPts val="0"/>
                        </a:spcAft>
                        <a:tabLst>
                          <a:tab pos="238760" algn="dec"/>
                        </a:tabLst>
                      </a:pPr>
                      <a:r>
                        <a:rPr lang="en-US" sz="1200" dirty="0">
                          <a:solidFill>
                            <a:schemeClr val="tx1"/>
                          </a:solidFill>
                          <a:effectLst/>
                          <a:latin typeface="Helvetica Neue" charset="0"/>
                          <a:ea typeface="Helvetica Neue" charset="0"/>
                          <a:cs typeface="Helvetica Neue" charset="0"/>
                        </a:rPr>
                        <a:t>Difference</a:t>
                      </a:r>
                    </a:p>
                  </a:txBody>
                  <a:tcPr marL="73025" marR="73025" marT="36830" marB="368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0">
                <a:tc>
                  <a:txBody>
                    <a:bodyPr/>
                    <a:lstStyle/>
                    <a:p>
                      <a:pPr marL="0" marR="0" algn="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Web</a:t>
                      </a: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.23</a:t>
                      </a: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.11</a:t>
                      </a:r>
                    </a:p>
                  </a:txBody>
                  <a:tcPr marL="73025" marR="73025" marT="36830" marB="3683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.35</a:t>
                      </a:r>
                    </a:p>
                  </a:txBody>
                  <a:tcPr marL="73025" marR="73025" marT="36830" marB="3683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nSpc>
                          <a:spcPct val="200000"/>
                        </a:lnSpc>
                        <a:spcBef>
                          <a:spcPts val="300"/>
                        </a:spcBef>
                        <a:spcAft>
                          <a:spcPts val="300"/>
                        </a:spcAft>
                        <a:tabLst>
                          <a:tab pos="238760" algn="dec"/>
                        </a:tabLst>
                      </a:pPr>
                      <a:r>
                        <a:rPr lang="en-US" sz="1200" b="0" dirty="0">
                          <a:solidFill>
                            <a:schemeClr val="tx1"/>
                          </a:solidFill>
                          <a:effectLst/>
                          <a:latin typeface="Helvetica Neue" charset="0"/>
                          <a:ea typeface="Helvetica Neue" charset="0"/>
                          <a:cs typeface="Helvetica Neue" charset="0"/>
                        </a:rPr>
                        <a:t>-.23 ***</a:t>
                      </a:r>
                    </a:p>
                  </a:txBody>
                  <a:tcPr marL="73025" marR="73025" marT="36830" marB="3683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5B8C4"/>
                    </a:solidFill>
                  </a:tcPr>
                </a:tc>
              </a:tr>
              <a:tr h="0">
                <a:tc>
                  <a:txBody>
                    <a:bodyPr/>
                    <a:lstStyle/>
                    <a:p>
                      <a:pPr marL="0" marR="0" algn="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Social media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.02</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.01</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.04</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200000"/>
                        </a:lnSpc>
                        <a:spcBef>
                          <a:spcPts val="300"/>
                        </a:spcBef>
                        <a:spcAft>
                          <a:spcPts val="300"/>
                        </a:spcAft>
                        <a:tabLst>
                          <a:tab pos="238760" algn="dec"/>
                        </a:tabLst>
                      </a:pPr>
                      <a:r>
                        <a:rPr lang="en-US" sz="1200" b="0">
                          <a:solidFill>
                            <a:schemeClr val="tx1"/>
                          </a:solidFill>
                          <a:effectLst/>
                          <a:latin typeface="Helvetica Neue" charset="0"/>
                          <a:ea typeface="Helvetica Neue" charset="0"/>
                          <a:cs typeface="Helvetica Neue" charset="0"/>
                        </a:rPr>
                        <a:t>-.03 *</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marL="0" marR="0" algn="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Multimedia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.16</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.08</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.24</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200000"/>
                        </a:lnSpc>
                        <a:spcBef>
                          <a:spcPts val="300"/>
                        </a:spcBef>
                        <a:spcAft>
                          <a:spcPts val="300"/>
                        </a:spcAft>
                        <a:tabLst>
                          <a:tab pos="238760" algn="dec"/>
                        </a:tabLst>
                      </a:pPr>
                      <a:r>
                        <a:rPr lang="en-US" sz="1200" b="0">
                          <a:solidFill>
                            <a:schemeClr val="tx1"/>
                          </a:solidFill>
                          <a:effectLst/>
                          <a:latin typeface="Helvetica Neue" charset="0"/>
                          <a:ea typeface="Helvetica Neue" charset="0"/>
                          <a:cs typeface="Helvetica Neue" charset="0"/>
                        </a:rPr>
                        <a:t>-.16 ***</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marL="0" marR="0" algn="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Word processing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.12</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.12</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.11</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200000"/>
                        </a:lnSpc>
                        <a:spcBef>
                          <a:spcPts val="300"/>
                        </a:spcBef>
                        <a:spcAft>
                          <a:spcPts val="300"/>
                        </a:spcAft>
                        <a:tabLst>
                          <a:tab pos="238760" algn="dec"/>
                        </a:tabLst>
                      </a:pPr>
                      <a:r>
                        <a:rPr lang="en-US" sz="1200" b="0">
                          <a:solidFill>
                            <a:schemeClr val="tx1"/>
                          </a:solidFill>
                          <a:effectLst/>
                          <a:latin typeface="Helvetica Neue" charset="0"/>
                          <a:ea typeface="Helvetica Neue" charset="0"/>
                          <a:cs typeface="Helvetica Neue" charset="0"/>
                        </a:rPr>
                        <a:t>-.01</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marL="0" marR="0" algn="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Document presentation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.39</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.63</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.14</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5B8C4"/>
                    </a:solidFill>
                  </a:tcPr>
                </a:tc>
                <a:tc>
                  <a:txBody>
                    <a:bodyPr/>
                    <a:lstStyle/>
                    <a:p>
                      <a:pPr marL="0" marR="0">
                        <a:lnSpc>
                          <a:spcPct val="200000"/>
                        </a:lnSpc>
                        <a:spcBef>
                          <a:spcPts val="300"/>
                        </a:spcBef>
                        <a:spcAft>
                          <a:spcPts val="300"/>
                        </a:spcAft>
                        <a:tabLst>
                          <a:tab pos="238760" algn="dec"/>
                        </a:tabLst>
                      </a:pPr>
                      <a:r>
                        <a:rPr lang="en-US" sz="1200" b="0" dirty="0">
                          <a:solidFill>
                            <a:schemeClr val="tx1"/>
                          </a:solidFill>
                          <a:effectLst/>
                          <a:latin typeface="Helvetica Neue" charset="0"/>
                          <a:ea typeface="Helvetica Neue" charset="0"/>
                          <a:cs typeface="Helvetica Neue" charset="0"/>
                        </a:rPr>
                        <a:t>.49 ***</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5B8C4"/>
                    </a:solidFill>
                  </a:tcPr>
                </a:tc>
              </a:tr>
              <a:tr h="0">
                <a:tc>
                  <a:txBody>
                    <a:bodyPr/>
                    <a:lstStyle/>
                    <a:p>
                      <a:pPr marL="0" marR="0" algn="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Presentation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.06</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.03</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.10</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200000"/>
                        </a:lnSpc>
                        <a:spcBef>
                          <a:spcPts val="300"/>
                        </a:spcBef>
                        <a:spcAft>
                          <a:spcPts val="300"/>
                        </a:spcAft>
                        <a:tabLst>
                          <a:tab pos="238760" algn="dec"/>
                        </a:tabLst>
                      </a:pPr>
                      <a:r>
                        <a:rPr lang="en-US" sz="1200" b="0" dirty="0">
                          <a:solidFill>
                            <a:schemeClr val="tx1"/>
                          </a:solidFill>
                          <a:effectLst/>
                          <a:latin typeface="Helvetica Neue" charset="0"/>
                          <a:ea typeface="Helvetica Neue" charset="0"/>
                          <a:cs typeface="Helvetica Neue" charset="0"/>
                        </a:rPr>
                        <a:t>-.07 ***</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marL="0" marR="0" algn="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Other </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.02</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a:solidFill>
                            <a:schemeClr val="tx1"/>
                          </a:solidFill>
                          <a:effectLst/>
                          <a:latin typeface="Helvetica Neue" charset="0"/>
                          <a:ea typeface="Helvetica Neue" charset="0"/>
                          <a:cs typeface="Helvetica Neue" charset="0"/>
                        </a:rPr>
                        <a:t>.01</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lnSpc>
                          <a:spcPct val="200000"/>
                        </a:lnSpc>
                        <a:spcBef>
                          <a:spcPts val="300"/>
                        </a:spcBef>
                        <a:spcAft>
                          <a:spcPts val="300"/>
                        </a:spcAft>
                      </a:pPr>
                      <a:r>
                        <a:rPr lang="en-US" sz="1200" b="0" dirty="0">
                          <a:solidFill>
                            <a:schemeClr val="tx1"/>
                          </a:solidFill>
                          <a:effectLst/>
                          <a:latin typeface="Helvetica Neue" charset="0"/>
                          <a:ea typeface="Helvetica Neue" charset="0"/>
                          <a:cs typeface="Helvetica Neue" charset="0"/>
                        </a:rPr>
                        <a:t>.02</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200000"/>
                        </a:lnSpc>
                        <a:spcBef>
                          <a:spcPts val="300"/>
                        </a:spcBef>
                        <a:spcAft>
                          <a:spcPts val="300"/>
                        </a:spcAft>
                        <a:tabLst>
                          <a:tab pos="238760" algn="dec"/>
                        </a:tabLst>
                      </a:pPr>
                      <a:r>
                        <a:rPr lang="en-US" sz="1200" b="0" dirty="0">
                          <a:solidFill>
                            <a:schemeClr val="tx1"/>
                          </a:solidFill>
                          <a:effectLst/>
                          <a:latin typeface="Helvetica Neue" charset="0"/>
                          <a:ea typeface="Helvetica Neue" charset="0"/>
                          <a:cs typeface="Helvetica Neue" charset="0"/>
                        </a:rPr>
                        <a:t>-.01</a:t>
                      </a:r>
                    </a:p>
                  </a:txBody>
                  <a:tcPr marL="73025" marR="73025" marT="36830" marB="368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969485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Findings</a:t>
            </a:r>
            <a:endParaRPr lang="en-US" sz="2800" dirty="0"/>
          </a:p>
        </p:txBody>
      </p:sp>
      <p:sp>
        <p:nvSpPr>
          <p:cNvPr id="3" name="Content Placeholder 2"/>
          <p:cNvSpPr>
            <a:spLocks noGrp="1"/>
          </p:cNvSpPr>
          <p:nvPr>
            <p:ph idx="1"/>
          </p:nvPr>
        </p:nvSpPr>
        <p:spPr/>
        <p:txBody>
          <a:bodyPr anchor="ctr">
            <a:normAutofit/>
          </a:bodyPr>
          <a:lstStyle/>
          <a:p>
            <a:r>
              <a:rPr lang="en-US" dirty="0" smtClean="0"/>
              <a:t>Digital portfolios can be used as performance assessments</a:t>
            </a:r>
          </a:p>
          <a:p>
            <a:endParaRPr lang="en-US" dirty="0" smtClean="0"/>
          </a:p>
          <a:p>
            <a:r>
              <a:rPr lang="en-US" dirty="0" smtClean="0"/>
              <a:t>The TPACK framework can guide an analysis of teachers’ technological understanding</a:t>
            </a:r>
          </a:p>
          <a:p>
            <a:endParaRPr lang="en-US" dirty="0" smtClean="0"/>
          </a:p>
          <a:p>
            <a:r>
              <a:rPr lang="en-US" dirty="0" smtClean="0"/>
              <a:t>Found differences in artifacts on the basis of students’ program</a:t>
            </a:r>
          </a:p>
          <a:p>
            <a:endParaRPr lang="en-US" dirty="0" smtClean="0"/>
          </a:p>
          <a:p>
            <a:endParaRPr lang="en-US" dirty="0" smtClean="0"/>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53121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community form among in-service STEM teachers?</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Used social network analysis models and methods to understand the development of community among in-service STEM teachers in a graduate certificate program </a:t>
            </a:r>
            <a:r>
              <a:rPr lang="en-US" sz="1800" dirty="0" smtClean="0"/>
              <a:t>(Rosenberg, </a:t>
            </a:r>
            <a:r>
              <a:rPr lang="en-US" sz="1800" dirty="0" err="1" smtClean="0"/>
              <a:t>Greenhalgh</a:t>
            </a:r>
            <a:r>
              <a:rPr lang="en-US" sz="1800" dirty="0" smtClean="0"/>
              <a:t>, Wolf, &amp; Koehler, 2017, </a:t>
            </a:r>
            <a:r>
              <a:rPr lang="en-US" sz="1800" i="1" dirty="0" smtClean="0"/>
              <a:t>JCMST</a:t>
            </a:r>
            <a:r>
              <a:rPr lang="en-US" sz="1800" dirty="0" smtClean="0"/>
              <a:t>)</a:t>
            </a:r>
          </a:p>
          <a:p>
            <a:endParaRPr lang="en-US" dirty="0" smtClean="0"/>
          </a:p>
          <a:p>
            <a:r>
              <a:rPr lang="en-US" dirty="0" smtClean="0"/>
              <a:t>Collected tweets associated with #</a:t>
            </a:r>
            <a:r>
              <a:rPr lang="en-US" dirty="0" err="1" smtClean="0"/>
              <a:t>MSUrbanSTEM</a:t>
            </a:r>
            <a:r>
              <a:rPr lang="en-US" dirty="0" smtClean="0"/>
              <a:t> hashtag and three cohorts of students</a:t>
            </a:r>
          </a:p>
          <a:p>
            <a:endParaRPr lang="en-US" dirty="0" smtClean="0"/>
          </a:p>
          <a:p>
            <a:r>
              <a:rPr lang="en-US" dirty="0" smtClean="0"/>
              <a:t>Supported development of community across different communication technologies and social media tools</a:t>
            </a:r>
          </a:p>
          <a:p>
            <a:endParaRPr lang="en-US" dirty="0" smtClean="0"/>
          </a:p>
          <a:p>
            <a:r>
              <a:rPr lang="en-US" dirty="0" smtClean="0"/>
              <a:t>Used network plots to explore the structure of community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6344230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30602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52018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69" y="378514"/>
            <a:ext cx="5939529" cy="647948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26344230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Digital Traces</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
        <p:nvSpPr>
          <p:cNvPr id="2" name="Rectangle 1"/>
          <p:cNvSpPr/>
          <p:nvPr/>
        </p:nvSpPr>
        <p:spPr>
          <a:xfrm>
            <a:off x="347870" y="2146278"/>
            <a:ext cx="3289852" cy="3139321"/>
          </a:xfrm>
          <a:prstGeom prst="rect">
            <a:avLst/>
          </a:prstGeom>
        </p:spPr>
        <p:txBody>
          <a:bodyPr wrap="square">
            <a:spAutoFit/>
          </a:bodyPr>
          <a:lstStyle/>
          <a:p>
            <a:r>
              <a:rPr lang="en-US" dirty="0"/>
              <a:t>Different roles that teachers played in the network </a:t>
            </a:r>
          </a:p>
          <a:p>
            <a:endParaRPr lang="en-US" dirty="0"/>
          </a:p>
          <a:p>
            <a:r>
              <a:rPr lang="en-US" dirty="0"/>
              <a:t>Prominent role of instructors and relative infrequency of cross-cohort conversing</a:t>
            </a:r>
          </a:p>
          <a:p>
            <a:endParaRPr lang="en-US" dirty="0"/>
          </a:p>
          <a:p>
            <a:r>
              <a:rPr lang="en-US" dirty="0"/>
              <a:t>Presented these findings to instructors and to students and to foster cross-cohort endorsing and conversing</a:t>
            </a:r>
          </a:p>
        </p:txBody>
      </p:sp>
    </p:spTree>
    <p:extLst>
      <p:ext uri="{BB962C8B-B14F-4D97-AF65-F5344CB8AC3E}">
        <p14:creationId xmlns:p14="http://schemas.microsoft.com/office/powerpoint/2010/main" val="107173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5313"/>
            <a:ext cx="8229600" cy="5711687"/>
          </a:xfrm>
        </p:spPr>
        <p:txBody>
          <a:bodyPr anchor="ctr"/>
          <a:lstStyle/>
          <a:p>
            <a:pPr marL="0" indent="0">
              <a:buNone/>
            </a:pPr>
            <a:r>
              <a:rPr lang="en-US" dirty="0">
                <a:solidFill>
                  <a:srgbClr val="B5B8C4"/>
                </a:solidFill>
              </a:rPr>
              <a:t>Text </a:t>
            </a:r>
            <a:r>
              <a:rPr lang="en-US" dirty="0" smtClean="0">
                <a:solidFill>
                  <a:srgbClr val="B5B8C4"/>
                </a:solidFill>
              </a:rPr>
              <a:t>Data</a:t>
            </a:r>
          </a:p>
          <a:p>
            <a:pPr marL="0" indent="0">
              <a:buNone/>
            </a:pPr>
            <a:r>
              <a:rPr lang="en-US" dirty="0" smtClean="0">
                <a:solidFill>
                  <a:srgbClr val="B5B8C4"/>
                </a:solidFill>
              </a:rPr>
              <a:t>Experience </a:t>
            </a:r>
            <a:r>
              <a:rPr lang="en-US" dirty="0">
                <a:solidFill>
                  <a:srgbClr val="B5B8C4"/>
                </a:solidFill>
              </a:rPr>
              <a:t>Sampling </a:t>
            </a:r>
            <a:r>
              <a:rPr lang="en-US" dirty="0" smtClean="0">
                <a:solidFill>
                  <a:srgbClr val="B5B8C4"/>
                </a:solidFill>
              </a:rPr>
              <a:t>Method</a:t>
            </a:r>
          </a:p>
          <a:p>
            <a:pPr marL="0" indent="0">
              <a:buNone/>
            </a:pPr>
            <a:r>
              <a:rPr lang="en-US" dirty="0" smtClean="0">
                <a:solidFill>
                  <a:srgbClr val="B5B8C4"/>
                </a:solidFill>
              </a:rPr>
              <a:t>Digital Traces</a:t>
            </a:r>
          </a:p>
          <a:p>
            <a:pPr marL="0" indent="0">
              <a:buNone/>
            </a:pPr>
            <a:r>
              <a:rPr lang="en-US" dirty="0" smtClean="0"/>
              <a:t>Future </a:t>
            </a:r>
            <a:r>
              <a:rPr lang="en-US" dirty="0"/>
              <a:t>Work</a:t>
            </a:r>
          </a:p>
        </p:txBody>
      </p:sp>
      <p:graphicFrame>
        <p:nvGraphicFramePr>
          <p:cNvPr id="5" name="Table 4"/>
          <p:cNvGraphicFramePr>
            <a:graphicFrameLocks noGrp="1"/>
          </p:cNvGraphicFramePr>
          <p:nvPr>
            <p:extLst>
              <p:ext uri="{D42A27DB-BD31-4B8C-83A1-F6EECF244321}">
                <p14:modId xmlns:p14="http://schemas.microsoft.com/office/powerpoint/2010/main" val="2141643678"/>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730091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23461"/>
            <a:ext cx="8229600" cy="990600"/>
          </a:xfrm>
        </p:spPr>
        <p:txBody>
          <a:bodyPr>
            <a:normAutofit fontScale="90000"/>
          </a:bodyPr>
          <a:lstStyle/>
          <a:p>
            <a:r>
              <a:rPr lang="en-US" dirty="0" smtClean="0"/>
              <a:t>Summary: Identifying their affordances </a:t>
            </a:r>
            <a:endParaRPr lang="en-US" dirty="0"/>
          </a:p>
        </p:txBody>
      </p:sp>
      <p:sp>
        <p:nvSpPr>
          <p:cNvPr id="3" name="Content Placeholder 2"/>
          <p:cNvSpPr>
            <a:spLocks noGrp="1"/>
          </p:cNvSpPr>
          <p:nvPr>
            <p:ph idx="1"/>
          </p:nvPr>
        </p:nvSpPr>
        <p:spPr>
          <a:xfrm>
            <a:off x="457199" y="1600200"/>
            <a:ext cx="8348871" cy="4876800"/>
          </a:xfrm>
        </p:spPr>
        <p:txBody>
          <a:bodyPr anchor="ctr">
            <a:normAutofit/>
          </a:bodyPr>
          <a:lstStyle/>
          <a:p>
            <a:r>
              <a:rPr lang="en-US" dirty="0" smtClean="0"/>
              <a:t>Text </a:t>
            </a:r>
            <a:r>
              <a:rPr lang="en-US" dirty="0"/>
              <a:t>data</a:t>
            </a:r>
          </a:p>
          <a:p>
            <a:pPr lvl="1"/>
            <a:r>
              <a:rPr lang="en-US" dirty="0" smtClean="0"/>
              <a:t>Understand teachers and learners in their own words</a:t>
            </a:r>
          </a:p>
          <a:p>
            <a:pPr lvl="1"/>
            <a:endParaRPr lang="en-US" dirty="0" smtClean="0"/>
          </a:p>
          <a:p>
            <a:r>
              <a:rPr lang="en-US" dirty="0" smtClean="0"/>
              <a:t>Experience sampling method (ESM)</a:t>
            </a:r>
          </a:p>
          <a:p>
            <a:pPr lvl="1"/>
            <a:r>
              <a:rPr lang="en-US" dirty="0" smtClean="0"/>
              <a:t>Understand learning and engagement at moment-to-moment level</a:t>
            </a:r>
          </a:p>
          <a:p>
            <a:pPr lvl="1"/>
            <a:endParaRPr lang="en-US" dirty="0" smtClean="0"/>
          </a:p>
          <a:p>
            <a:r>
              <a:rPr lang="en-US" dirty="0" smtClean="0"/>
              <a:t>Digital traces</a:t>
            </a:r>
          </a:p>
          <a:p>
            <a:pPr lvl="1"/>
            <a:r>
              <a:rPr lang="en-US" dirty="0" smtClean="0"/>
              <a:t>Understand teaching and learning in authentic settings</a:t>
            </a:r>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8576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Summary: Illustrating </a:t>
            </a:r>
            <a:r>
              <a:rPr lang="en-US" dirty="0" smtClean="0"/>
              <a:t>what we can learn</a:t>
            </a:r>
            <a:endParaRPr lang="en-US" dirty="0"/>
          </a:p>
        </p:txBody>
      </p:sp>
      <p:sp>
        <p:nvSpPr>
          <p:cNvPr id="3" name="Content Placeholder 2"/>
          <p:cNvSpPr>
            <a:spLocks noGrp="1"/>
          </p:cNvSpPr>
          <p:nvPr>
            <p:ph idx="1"/>
          </p:nvPr>
        </p:nvSpPr>
        <p:spPr>
          <a:xfrm>
            <a:off x="457199" y="1600200"/>
            <a:ext cx="8348871" cy="4876800"/>
          </a:xfrm>
        </p:spPr>
        <p:txBody>
          <a:bodyPr anchor="ctr">
            <a:normAutofit/>
          </a:bodyPr>
          <a:lstStyle/>
          <a:p>
            <a:r>
              <a:rPr lang="en-US" dirty="0" smtClean="0"/>
              <a:t>Text </a:t>
            </a:r>
            <a:r>
              <a:rPr lang="en-US" dirty="0"/>
              <a:t>data</a:t>
            </a:r>
          </a:p>
          <a:p>
            <a:pPr lvl="1"/>
            <a:r>
              <a:rPr lang="en-US" dirty="0" smtClean="0"/>
              <a:t>How middle school teachers do scientific modeling in their practice</a:t>
            </a:r>
          </a:p>
          <a:p>
            <a:pPr lvl="1"/>
            <a:endParaRPr lang="en-US" dirty="0" smtClean="0"/>
          </a:p>
          <a:p>
            <a:r>
              <a:rPr lang="en-US" dirty="0" smtClean="0"/>
              <a:t>Experience sampling method (ESM)</a:t>
            </a:r>
          </a:p>
          <a:p>
            <a:pPr lvl="1"/>
            <a:r>
              <a:rPr lang="en-US" dirty="0" smtClean="0"/>
              <a:t>How students engage in science activities and work with data</a:t>
            </a:r>
          </a:p>
          <a:p>
            <a:pPr lvl="1"/>
            <a:endParaRPr lang="en-US" dirty="0" smtClean="0"/>
          </a:p>
          <a:p>
            <a:r>
              <a:rPr lang="en-US" dirty="0" smtClean="0"/>
              <a:t>Digital traces</a:t>
            </a:r>
          </a:p>
          <a:p>
            <a:pPr lvl="1"/>
            <a:r>
              <a:rPr lang="en-US" dirty="0" smtClean="0"/>
              <a:t>How portfolios can be used to understand technological knowledge</a:t>
            </a:r>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121558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Work</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Supporting students to do data science</a:t>
            </a:r>
          </a:p>
          <a:p>
            <a:pPr marL="0" indent="0">
              <a:buNone/>
            </a:pPr>
            <a:endParaRPr lang="en-US" dirty="0" smtClean="0"/>
          </a:p>
          <a:p>
            <a:pPr marL="0" indent="0">
              <a:buNone/>
            </a:pPr>
            <a:r>
              <a:rPr lang="en-US" dirty="0" smtClean="0"/>
              <a:t>Supporting teachers to work with data</a:t>
            </a:r>
          </a:p>
          <a:p>
            <a:pPr marL="0" indent="0">
              <a:buNone/>
            </a:pPr>
            <a:endParaRPr lang="en-US" dirty="0" smtClean="0"/>
          </a:p>
          <a:p>
            <a:pPr marL="0" indent="0">
              <a:buNone/>
            </a:pPr>
            <a:r>
              <a:rPr lang="en-US" dirty="0" smtClean="0"/>
              <a:t>Leveraging the network effect to scale innovations</a:t>
            </a:r>
            <a:endParaRPr lang="en-US" dirty="0"/>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779765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Supporting students to do data science</a:t>
            </a:r>
          </a:p>
        </p:txBody>
      </p:sp>
      <p:sp>
        <p:nvSpPr>
          <p:cNvPr id="3" name="Content Placeholder 2"/>
          <p:cNvSpPr>
            <a:spLocks noGrp="1"/>
          </p:cNvSpPr>
          <p:nvPr>
            <p:ph idx="1"/>
          </p:nvPr>
        </p:nvSpPr>
        <p:spPr/>
        <p:txBody>
          <a:bodyPr>
            <a:normAutofit/>
          </a:bodyPr>
          <a:lstStyle/>
          <a:p>
            <a:pPr marL="0" indent="0">
              <a:buNone/>
            </a:pPr>
            <a:r>
              <a:rPr lang="en-US" dirty="0">
                <a:solidFill>
                  <a:srgbClr val="000000"/>
                </a:solidFill>
                <a:latin typeface="HelveticaNeue" charset="0"/>
              </a:rPr>
              <a:t>Past studies were not in contexts not </a:t>
            </a:r>
            <a:r>
              <a:rPr lang="en-US" dirty="0">
                <a:solidFill>
                  <a:srgbClr val="000000"/>
                </a:solidFill>
                <a:latin typeface="HelveticaNeue-Bold" charset="0"/>
              </a:rPr>
              <a:t>designed and developed</a:t>
            </a:r>
            <a:r>
              <a:rPr lang="en-US" dirty="0">
                <a:solidFill>
                  <a:srgbClr val="000000"/>
                </a:solidFill>
                <a:latin typeface="HelveticaNeue" charset="0"/>
              </a:rPr>
              <a:t> to help teach students data </a:t>
            </a:r>
            <a:r>
              <a:rPr lang="en-US" dirty="0" smtClean="0">
                <a:solidFill>
                  <a:srgbClr val="000000"/>
                </a:solidFill>
                <a:latin typeface="HelveticaNeue" charset="0"/>
              </a:rPr>
              <a:t>science</a:t>
            </a:r>
          </a:p>
          <a:p>
            <a:endParaRPr lang="en-US" b="1" dirty="0">
              <a:solidFill>
                <a:srgbClr val="000000"/>
              </a:solidFill>
              <a:latin typeface="HelveticaNeue" charset="0"/>
            </a:endParaRPr>
          </a:p>
          <a:p>
            <a:pPr marL="0" indent="0">
              <a:buNone/>
            </a:pPr>
            <a:endParaRPr lang="en-US" b="1"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48" y="2552700"/>
            <a:ext cx="7327900" cy="3924300"/>
          </a:xfrm>
          <a:prstGeom prst="rect">
            <a:avLst/>
          </a:prstGeom>
        </p:spPr>
      </p:pic>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Supporting students to do data science</a:t>
            </a:r>
          </a:p>
        </p:txBody>
      </p:sp>
      <p:sp>
        <p:nvSpPr>
          <p:cNvPr id="3" name="Content Placeholder 2"/>
          <p:cNvSpPr>
            <a:spLocks noGrp="1"/>
          </p:cNvSpPr>
          <p:nvPr>
            <p:ph idx="1"/>
          </p:nvPr>
        </p:nvSpPr>
        <p:spPr/>
        <p:txBody>
          <a:bodyPr anchor="ctr">
            <a:normAutofit fontScale="92500"/>
          </a:bodyPr>
          <a:lstStyle/>
          <a:p>
            <a:r>
              <a:rPr lang="en-US" dirty="0" smtClean="0">
                <a:solidFill>
                  <a:srgbClr val="000000"/>
                </a:solidFill>
                <a:latin typeface="HelveticaNeue" charset="0"/>
              </a:rPr>
              <a:t>Build </a:t>
            </a:r>
            <a:r>
              <a:rPr lang="en-US" dirty="0">
                <a:solidFill>
                  <a:srgbClr val="000000"/>
                </a:solidFill>
                <a:latin typeface="HelveticaNeue" charset="0"/>
              </a:rPr>
              <a:t>on collaboration with Michigan Virtual School (Rosenberg, 2017, </a:t>
            </a:r>
            <a:r>
              <a:rPr lang="en-US" i="1" dirty="0">
                <a:solidFill>
                  <a:srgbClr val="000000"/>
                </a:solidFill>
                <a:latin typeface="HelveticaNeue" charset="0"/>
              </a:rPr>
              <a:t>MVLRI RPIN</a:t>
            </a:r>
            <a:r>
              <a:rPr lang="en-US" dirty="0">
                <a:solidFill>
                  <a:srgbClr val="000000"/>
                </a:solidFill>
                <a:latin typeface="HelveticaNeue" charset="0"/>
              </a:rPr>
              <a:t>) to design activities and tools to make it easier for students to </a:t>
            </a:r>
            <a:r>
              <a:rPr lang="en-US" dirty="0" smtClean="0">
                <a:solidFill>
                  <a:srgbClr val="000000"/>
                </a:solidFill>
                <a:latin typeface="HelveticaNeue" charset="0"/>
              </a:rPr>
              <a:t>use data in online science classes</a:t>
            </a:r>
          </a:p>
          <a:p>
            <a:endParaRPr lang="en-US" dirty="0">
              <a:solidFill>
                <a:srgbClr val="000000"/>
              </a:solidFill>
              <a:latin typeface="HelveticaNeue" charset="0"/>
            </a:endParaRPr>
          </a:p>
          <a:p>
            <a:r>
              <a:rPr lang="en-US" dirty="0" smtClean="0">
                <a:solidFill>
                  <a:srgbClr val="000000"/>
                </a:solidFill>
                <a:latin typeface="HelveticaNeue" charset="0"/>
              </a:rPr>
              <a:t>Focus on data wrangling (accessing, organizing, and transforming data) to expand opportunities to work with data</a:t>
            </a:r>
          </a:p>
          <a:p>
            <a:endParaRPr lang="en-US" dirty="0" smtClean="0">
              <a:solidFill>
                <a:srgbClr val="000000"/>
              </a:solidFill>
              <a:latin typeface="HelveticaNeue" charset="0"/>
            </a:endParaRPr>
          </a:p>
          <a:p>
            <a:r>
              <a:rPr lang="en-US" dirty="0" smtClean="0">
                <a:solidFill>
                  <a:srgbClr val="000000"/>
                </a:solidFill>
                <a:latin typeface="HelveticaNeue" charset="0"/>
              </a:rPr>
              <a:t>Partner </a:t>
            </a:r>
            <a:r>
              <a:rPr lang="en-US" dirty="0">
                <a:solidFill>
                  <a:srgbClr val="000000"/>
                </a:solidFill>
                <a:latin typeface="HelveticaNeue" charset="0"/>
              </a:rPr>
              <a:t>with faculty </a:t>
            </a:r>
            <a:r>
              <a:rPr lang="en-US" dirty="0" smtClean="0">
                <a:solidFill>
                  <a:srgbClr val="000000"/>
                </a:solidFill>
                <a:latin typeface="HelveticaNeue" charset="0"/>
              </a:rPr>
              <a:t>across departments at University of Tennessee, Knoxville to </a:t>
            </a:r>
            <a:r>
              <a:rPr lang="en-US" dirty="0">
                <a:solidFill>
                  <a:srgbClr val="000000"/>
                </a:solidFill>
                <a:latin typeface="HelveticaNeue" charset="0"/>
              </a:rPr>
              <a:t>support and document work with data at post-secondary </a:t>
            </a:r>
            <a:r>
              <a:rPr lang="en-US" dirty="0" smtClean="0">
                <a:solidFill>
                  <a:srgbClr val="000000"/>
                </a:solidFill>
                <a:latin typeface="HelveticaNeue" charset="0"/>
              </a:rPr>
              <a:t>level</a:t>
            </a:r>
          </a:p>
          <a:p>
            <a:endParaRPr lang="en-US" dirty="0" smtClean="0">
              <a:solidFill>
                <a:srgbClr val="000000"/>
              </a:solidFill>
              <a:latin typeface="HelveticaNeue" charset="0"/>
            </a:endParaRPr>
          </a:p>
          <a:p>
            <a:r>
              <a:rPr lang="en-US" dirty="0" smtClean="0">
                <a:solidFill>
                  <a:srgbClr val="000000"/>
                </a:solidFill>
                <a:latin typeface="HelveticaNeue" charset="0"/>
              </a:rPr>
              <a:t>Strong potential for funding (</a:t>
            </a:r>
            <a:r>
              <a:rPr lang="en-US" i="1" dirty="0" smtClean="0">
                <a:solidFill>
                  <a:srgbClr val="000000"/>
                </a:solidFill>
                <a:latin typeface="HelveticaNeue" charset="0"/>
              </a:rPr>
              <a:t>NSF DRK-12)</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626409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Supporting teachers to work with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challenging </a:t>
            </a:r>
            <a:r>
              <a:rPr lang="en-US" dirty="0" smtClean="0">
                <a:solidFill>
                  <a:srgbClr val="212121"/>
                </a:solidFill>
                <a:latin typeface="arial" charset="0"/>
              </a:rPr>
              <a:t>and working </a:t>
            </a:r>
            <a:r>
              <a:rPr lang="en-US" dirty="0">
                <a:solidFill>
                  <a:srgbClr val="212121"/>
                </a:solidFill>
                <a:latin typeface="arial" charset="0"/>
              </a:rPr>
              <a:t>with teachers to study and show how these activities are possible </a:t>
            </a:r>
            <a:r>
              <a:rPr lang="en-US" dirty="0" smtClean="0">
                <a:solidFill>
                  <a:srgbClr val="212121"/>
                </a:solidFill>
                <a:latin typeface="arial" charset="0"/>
              </a:rPr>
              <a:t>is important</a:t>
            </a:r>
          </a:p>
          <a:p>
            <a:pPr marL="0" indent="0">
              <a:buNone/>
            </a:pPr>
            <a:endParaRPr lang="en-US" dirty="0">
              <a:solidFill>
                <a:srgbClr val="212121"/>
              </a:solidFill>
              <a:latin typeface="arial" charset="0"/>
            </a:endParaRPr>
          </a:p>
          <a:p>
            <a:pPr marL="0" indent="0">
              <a:buNone/>
            </a:pPr>
            <a:endParaRPr lang="en-US"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769" y="2971001"/>
            <a:ext cx="4718717" cy="3505999"/>
          </a:xfrm>
          <a:prstGeom prst="rect">
            <a:avLst/>
          </a:prstGeom>
        </p:spPr>
      </p:pic>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Supporting teachers to work with data</a:t>
            </a:r>
            <a:endParaRPr lang="en-US" dirty="0"/>
          </a:p>
        </p:txBody>
      </p:sp>
      <p:sp>
        <p:nvSpPr>
          <p:cNvPr id="3" name="Content Placeholder 2"/>
          <p:cNvSpPr>
            <a:spLocks noGrp="1"/>
          </p:cNvSpPr>
          <p:nvPr>
            <p:ph idx="1"/>
          </p:nvPr>
        </p:nvSpPr>
        <p:spPr/>
        <p:txBody>
          <a:bodyPr>
            <a:normAutofit fontScale="92500"/>
          </a:bodyPr>
          <a:lstStyle/>
          <a:p>
            <a:r>
              <a:rPr lang="en-US" dirty="0" smtClean="0">
                <a:solidFill>
                  <a:srgbClr val="000000"/>
                </a:solidFill>
                <a:latin typeface="HelveticaNeue" charset="0"/>
              </a:rPr>
              <a:t>Engage pre-service and in-service teachers in coursework and opportunities to ”hands-on” work with data</a:t>
            </a:r>
          </a:p>
          <a:p>
            <a:endParaRPr lang="en-US" dirty="0">
              <a:solidFill>
                <a:srgbClr val="000000"/>
              </a:solidFill>
              <a:latin typeface="HelveticaNeue" charset="0"/>
            </a:endParaRPr>
          </a:p>
          <a:p>
            <a:r>
              <a:rPr lang="en-US" dirty="0" smtClean="0">
                <a:solidFill>
                  <a:srgbClr val="000000"/>
                </a:solidFill>
                <a:latin typeface="HelveticaNeue" charset="0"/>
              </a:rPr>
              <a:t>Explore how work with in mathematics and engineering classes allows learners to more deeply engage in science as part of a positive “feedback loop”</a:t>
            </a:r>
          </a:p>
          <a:p>
            <a:endParaRPr lang="en-US" dirty="0" smtClean="0">
              <a:solidFill>
                <a:srgbClr val="000000"/>
              </a:solidFill>
              <a:latin typeface="HelveticaNeue" charset="0"/>
            </a:endParaRPr>
          </a:p>
          <a:p>
            <a:r>
              <a:rPr lang="en-US" dirty="0" smtClean="0">
                <a:solidFill>
                  <a:srgbClr val="000000"/>
                </a:solidFill>
                <a:latin typeface="HelveticaNeue" charset="0"/>
              </a:rPr>
              <a:t>Potential for collaborative work across the </a:t>
            </a:r>
            <a:r>
              <a:rPr lang="en-US" i="1" dirty="0" smtClean="0">
                <a:solidFill>
                  <a:srgbClr val="000000"/>
                </a:solidFill>
                <a:latin typeface="HelveticaNeue" charset="0"/>
              </a:rPr>
              <a:t>Theory and Practice of Teacher Education </a:t>
            </a:r>
            <a:r>
              <a:rPr lang="en-US" dirty="0" smtClean="0">
                <a:solidFill>
                  <a:srgbClr val="000000"/>
                </a:solidFill>
                <a:latin typeface="HelveticaNeue" charset="0"/>
              </a:rPr>
              <a:t>department and impact on teacher preparation coursework</a:t>
            </a:r>
          </a:p>
          <a:p>
            <a:endParaRPr lang="en-US" dirty="0" smtClean="0">
              <a:solidFill>
                <a:srgbClr val="000000"/>
              </a:solidFill>
              <a:latin typeface="HelveticaNeue" charset="0"/>
            </a:endParaRPr>
          </a:p>
          <a:p>
            <a:r>
              <a:rPr lang="en-US" dirty="0" smtClean="0">
                <a:solidFill>
                  <a:srgbClr val="000000"/>
                </a:solidFill>
                <a:latin typeface="HelveticaNeue" charset="0"/>
              </a:rPr>
              <a:t>Opportunities to involve teachers in design and development of technological tools (i.e., support TPACK)</a:t>
            </a: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538232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000000"/>
                </a:solidFill>
                <a:latin typeface="HelveticaNeue" charset="0"/>
              </a:rPr>
              <a:t>Scale innovations in STEM teaching and learning through Digital Traces</a:t>
            </a:r>
          </a:p>
          <a:p>
            <a:pPr marL="0" indent="0">
              <a:buNone/>
            </a:pPr>
            <a:endParaRPr lang="en-US"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48" y="3244850"/>
            <a:ext cx="7404100" cy="1587500"/>
          </a:xfrm>
          <a:prstGeom prst="rect">
            <a:avLst/>
          </a:prstGeom>
        </p:spPr>
      </p:pic>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4039460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chor="ctr">
            <a:normAutofit/>
          </a:bodyPr>
          <a:lstStyle/>
          <a:p>
            <a:r>
              <a:rPr lang="en-US" dirty="0">
                <a:solidFill>
                  <a:srgbClr val="000000"/>
                </a:solidFill>
                <a:latin typeface="HelveticaNeue" charset="0"/>
              </a:rPr>
              <a:t>U</a:t>
            </a:r>
            <a:r>
              <a:rPr lang="en-US" dirty="0" smtClean="0">
                <a:solidFill>
                  <a:srgbClr val="000000"/>
                </a:solidFill>
                <a:latin typeface="HelveticaNeue" charset="0"/>
              </a:rPr>
              <a:t>nderstand </a:t>
            </a:r>
            <a:r>
              <a:rPr lang="en-US" dirty="0">
                <a:solidFill>
                  <a:srgbClr val="000000"/>
                </a:solidFill>
                <a:latin typeface="HelveticaNeue" charset="0"/>
              </a:rPr>
              <a:t>how involvement in </a:t>
            </a:r>
            <a:r>
              <a:rPr lang="en-US" dirty="0" smtClean="0">
                <a:solidFill>
                  <a:srgbClr val="000000"/>
                </a:solidFill>
                <a:latin typeface="HelveticaNeue" charset="0"/>
              </a:rPr>
              <a:t>formal </a:t>
            </a:r>
            <a:r>
              <a:rPr lang="en-US" i="1" dirty="0" smtClean="0">
                <a:solidFill>
                  <a:srgbClr val="000000"/>
                </a:solidFill>
                <a:latin typeface="HelveticaNeue" charset="0"/>
              </a:rPr>
              <a:t>and </a:t>
            </a:r>
            <a:r>
              <a:rPr lang="en-US" dirty="0" smtClean="0">
                <a:solidFill>
                  <a:srgbClr val="000000"/>
                </a:solidFill>
                <a:latin typeface="HelveticaNeue" charset="0"/>
              </a:rPr>
              <a:t>informal </a:t>
            </a:r>
            <a:r>
              <a:rPr lang="en-US" dirty="0">
                <a:solidFill>
                  <a:srgbClr val="000000"/>
                </a:solidFill>
                <a:latin typeface="HelveticaNeue" charset="0"/>
              </a:rPr>
              <a:t>digital communities supports changes </a:t>
            </a:r>
            <a:r>
              <a:rPr lang="en-US" dirty="0" smtClean="0">
                <a:solidFill>
                  <a:srgbClr val="000000"/>
                </a:solidFill>
                <a:latin typeface="HelveticaNeue" charset="0"/>
              </a:rPr>
              <a:t>in practice</a:t>
            </a:r>
          </a:p>
          <a:p>
            <a:endParaRPr lang="en-US" dirty="0">
              <a:solidFill>
                <a:srgbClr val="000000"/>
              </a:solidFill>
              <a:latin typeface="HelveticaNeue" charset="0"/>
            </a:endParaRPr>
          </a:p>
          <a:p>
            <a:r>
              <a:rPr lang="en-US" dirty="0" smtClean="0">
                <a:solidFill>
                  <a:srgbClr val="000000"/>
                </a:solidFill>
                <a:latin typeface="HelveticaNeue" charset="0"/>
              </a:rPr>
              <a:t>Understand how access to specific resources or people at specific times impacts involvement in a community</a:t>
            </a:r>
          </a:p>
          <a:p>
            <a:endParaRPr lang="en-US" dirty="0" smtClean="0">
              <a:solidFill>
                <a:srgbClr val="000000"/>
              </a:solidFill>
              <a:latin typeface="HelveticaNeue" charset="0"/>
            </a:endParaRPr>
          </a:p>
          <a:p>
            <a:r>
              <a:rPr lang="en-US" dirty="0" smtClean="0">
                <a:solidFill>
                  <a:srgbClr val="000000"/>
                </a:solidFill>
                <a:latin typeface="HelveticaNeue" charset="0"/>
              </a:rPr>
              <a:t>Opportunities for expanding impact and carrying out research through foundations (</a:t>
            </a:r>
            <a:r>
              <a:rPr lang="en-US" i="1" dirty="0" smtClean="0">
                <a:solidFill>
                  <a:srgbClr val="000000"/>
                </a:solidFill>
                <a:latin typeface="HelveticaNeue" charset="0"/>
              </a:rPr>
              <a:t>Gates Foundation </a:t>
            </a:r>
            <a:r>
              <a:rPr lang="en-US" dirty="0" smtClean="0">
                <a:solidFill>
                  <a:srgbClr val="000000"/>
                </a:solidFill>
                <a:latin typeface="HelveticaNeue" charset="0"/>
              </a:rPr>
              <a:t>and programs focused on addressing equity through Digital Traces of researchers, administrators, and practitioners)</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71917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512088150"/>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Conclusion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Cobb et al., 2003</a:t>
            </a:r>
          </a:p>
          <a:p>
            <a:pPr marL="0" indent="0">
              <a:buNone/>
            </a:pPr>
            <a:r>
              <a:rPr lang="en-US" dirty="0"/>
              <a:t>Turner &amp; </a:t>
            </a:r>
            <a:r>
              <a:rPr lang="en-US" dirty="0" err="1"/>
              <a:t>Noley</a:t>
            </a:r>
            <a:r>
              <a:rPr lang="en-US" dirty="0"/>
              <a:t>, 2015</a:t>
            </a:r>
          </a:p>
          <a:p>
            <a:pPr marL="0" indent="0">
              <a:buNone/>
            </a:pPr>
            <a:r>
              <a:rPr lang="en-US" dirty="0"/>
              <a:t>Mishra, Koehler, &amp; Greenhow, 2016</a:t>
            </a:r>
          </a:p>
          <a:p>
            <a:pPr marL="0" indent="0">
              <a:buNone/>
            </a:pPr>
            <a:r>
              <a:rPr lang="en-US" dirty="0"/>
              <a:t>NGSS Lead States, 2015</a:t>
            </a:r>
          </a:p>
          <a:p>
            <a:pPr marL="0" indent="0">
              <a:buNone/>
            </a:pPr>
            <a:r>
              <a:rPr lang="en-US" dirty="0"/>
              <a:t>National Research Council, 2012</a:t>
            </a:r>
          </a:p>
          <a:p>
            <a:pPr marL="0" indent="0">
              <a:buNone/>
            </a:pPr>
            <a:r>
              <a:rPr lang="en-US" dirty="0"/>
              <a:t>Severance et al., 2012</a:t>
            </a:r>
          </a:p>
          <a:p>
            <a:pPr marL="0" indent="0">
              <a:buNone/>
            </a:pPr>
            <a:r>
              <a:rPr lang="en-US" dirty="0"/>
              <a:t>Wilkerson-</a:t>
            </a:r>
            <a:r>
              <a:rPr lang="en-US" dirty="0" err="1"/>
              <a:t>Jerde</a:t>
            </a:r>
            <a:r>
              <a:rPr lang="en-US" dirty="0"/>
              <a:t> &amp; </a:t>
            </a:r>
            <a:r>
              <a:rPr lang="en-US" dirty="0" err="1"/>
              <a:t>Wilensky</a:t>
            </a:r>
            <a:r>
              <a:rPr lang="en-US" dirty="0"/>
              <a:t>, 2015</a:t>
            </a:r>
          </a:p>
          <a:p>
            <a:pPr marL="0" indent="0">
              <a:buNone/>
            </a:pPr>
            <a:r>
              <a:rPr lang="en-US" dirty="0"/>
              <a:t>Rosenberg &amp; Koehler, 2015</a:t>
            </a:r>
          </a:p>
          <a:p>
            <a:pPr marL="0" indent="0">
              <a:buNone/>
            </a:pPr>
            <a:r>
              <a:rPr lang="en-US" dirty="0"/>
              <a:t>Rosenberg 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in press</a:t>
            </a:r>
          </a:p>
          <a:p>
            <a:pPr marL="0" indent="0">
              <a:buNone/>
            </a:pPr>
            <a:r>
              <a:rPr lang="en-US" dirty="0" err="1"/>
              <a:t>Akcaoglu</a:t>
            </a:r>
            <a:r>
              <a:rPr lang="en-US" dirty="0"/>
              <a:t>, Rosenberg, </a:t>
            </a:r>
            <a:r>
              <a:rPr lang="en-US" dirty="0" err="1"/>
              <a:t>Ranellucci</a:t>
            </a:r>
            <a:r>
              <a:rPr lang="en-US" dirty="0"/>
              <a:t>, &amp; Schwarz, </a:t>
            </a:r>
            <a:r>
              <a:rPr lang="en-US" dirty="0" smtClean="0"/>
              <a:t>2018</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569778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Conclusion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2"/>
            <a:ext cx="9144000" cy="3863821"/>
          </a:xfrm>
        </p:spPr>
      </p:pic>
      <p:graphicFrame>
        <p:nvGraphicFramePr>
          <p:cNvPr id="6" name="Table 5"/>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64036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Pfannkuch</a:t>
            </a:r>
            <a:r>
              <a:rPr lang="en-US" sz="1200" dirty="0" smtClean="0"/>
              <a:t>, </a:t>
            </a:r>
            <a:r>
              <a:rPr lang="en-US" sz="1200" dirty="0" smtClean="0"/>
              <a:t>1999</a:t>
            </a:r>
          </a:p>
          <a:p>
            <a:pPr algn="ctr"/>
            <a:r>
              <a:rPr lang="en-US" sz="1200" dirty="0" smtClean="0"/>
              <a:t>NGSS Lead States, 2013; National Research Council, 2012</a:t>
            </a:r>
            <a:endParaRPr lang="en-US" sz="1200" dirty="0"/>
          </a:p>
        </p:txBody>
      </p:sp>
      <p:graphicFrame>
        <p:nvGraphicFramePr>
          <p:cNvPr id="5" name="Table 4"/>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Pfannkuck</a:t>
            </a:r>
            <a:r>
              <a:rPr lang="en-US" sz="1200" dirty="0" smtClean="0"/>
              <a:t>, 1999</a:t>
            </a:r>
          </a:p>
          <a:p>
            <a:pPr algn="ctr"/>
            <a:r>
              <a:rPr lang="en-US" sz="1200" dirty="0" smtClean="0"/>
              <a:t>NGSS Lead States, 2013; National Research Council, 2012</a:t>
            </a:r>
            <a:endParaRPr lang="en-US" sz="1200" dirty="0"/>
          </a:p>
        </p:txBody>
      </p:sp>
      <p:sp>
        <p:nvSpPr>
          <p:cNvPr id="5" name="TextBox 4"/>
          <p:cNvSpPr txBox="1"/>
          <p:nvPr/>
        </p:nvSpPr>
        <p:spPr>
          <a:xfrm>
            <a:off x="1535073" y="1986217"/>
            <a:ext cx="1590261" cy="738664"/>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1400" dirty="0" smtClean="0">
                <a:latin typeface="Helvetica Neue" charset="0"/>
                <a:ea typeface="Helvetica Neue" charset="0"/>
                <a:cs typeface="Helvetica Neue" charset="0"/>
              </a:rPr>
              <a:t>Researchers’ design and development</a:t>
            </a:r>
            <a:endParaRPr lang="en-US" sz="1400" dirty="0">
              <a:latin typeface="Helvetica Neue" charset="0"/>
              <a:ea typeface="Helvetica Neue" charset="0"/>
              <a:cs typeface="Helvetica Neue" charset="0"/>
            </a:endParaRPr>
          </a:p>
        </p:txBody>
      </p:sp>
      <p:sp>
        <p:nvSpPr>
          <p:cNvPr id="6" name="TextBox 5"/>
          <p:cNvSpPr txBox="1"/>
          <p:nvPr/>
        </p:nvSpPr>
        <p:spPr>
          <a:xfrm>
            <a:off x="6110705" y="4558843"/>
            <a:ext cx="2262808" cy="523220"/>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1400" dirty="0" smtClean="0">
                <a:latin typeface="Helvetica Neue" charset="0"/>
                <a:ea typeface="Helvetica Neue" charset="0"/>
                <a:cs typeface="Helvetica Neue" charset="0"/>
              </a:rPr>
              <a:t>Use of new data sources and methods for research</a:t>
            </a:r>
            <a:endParaRPr lang="en-US" sz="14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6593816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110877</TotalTime>
  <Words>4769</Words>
  <Application>Microsoft Macintosh PowerPoint</Application>
  <PresentationFormat>On-screen Show (4:3)</PresentationFormat>
  <Paragraphs>983</Paragraphs>
  <Slides>62</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ArialMT</vt:lpstr>
      <vt:lpstr>Calibri</vt:lpstr>
      <vt:lpstr>Helvetica</vt:lpstr>
      <vt:lpstr>Helvetica Neue</vt:lpstr>
      <vt:lpstr>HelveticaNeue</vt:lpstr>
      <vt:lpstr>HelveticaNeue-Bold</vt:lpstr>
      <vt:lpstr>Mangal</vt:lpstr>
      <vt:lpstr>Times New Roman</vt:lpstr>
      <vt:lpstr>TimesNewRomanPSMT</vt:lpstr>
      <vt:lpstr>Arial</vt:lpstr>
      <vt:lpstr>Arial</vt:lpstr>
      <vt:lpstr>Clarity</vt:lpstr>
      <vt:lpstr>Thinking of and with data: How students and teachers (and researchers) use data in STEM education</vt:lpstr>
      <vt:lpstr>Biography</vt:lpstr>
      <vt:lpstr>Data is power(ful)</vt:lpstr>
      <vt:lpstr>Data is power(ful)</vt:lpstr>
      <vt:lpstr>Work with data</vt:lpstr>
      <vt:lpstr>Work with data</vt:lpstr>
      <vt:lpstr>Work with data</vt:lpstr>
      <vt:lpstr>Work with data</vt:lpstr>
      <vt:lpstr>Work with data</vt:lpstr>
      <vt:lpstr>Background</vt:lpstr>
      <vt:lpstr>Agenda</vt:lpstr>
      <vt:lpstr>PowerPoint Presentation</vt:lpstr>
      <vt:lpstr>PowerPoint Presentation</vt:lpstr>
      <vt:lpstr>Affordances</vt:lpstr>
      <vt:lpstr>How do teachers develop reform-based pedagogical practices?</vt:lpstr>
      <vt:lpstr>How do teachers teach scientific modeling?</vt:lpstr>
      <vt:lpstr>Mrs. M - Earlier</vt:lpstr>
      <vt:lpstr>Mrs. M - Later</vt:lpstr>
      <vt:lpstr>Mr. H - Earlier</vt:lpstr>
      <vt:lpstr>Mr. H - Later</vt:lpstr>
      <vt:lpstr>Key findings</vt:lpstr>
      <vt:lpstr>Writing about the usefulness of science</vt:lpstr>
      <vt:lpstr>PowerPoint Presentation</vt:lpstr>
      <vt:lpstr>Experience sampling method (ESM)</vt:lpstr>
      <vt:lpstr>Affordances</vt:lpstr>
      <vt:lpstr>Purpose</vt:lpstr>
      <vt:lpstr>Context and Sample</vt:lpstr>
      <vt:lpstr>Profiles of engagement</vt:lpstr>
      <vt:lpstr>Profiles by activity</vt:lpstr>
      <vt:lpstr>The impacts of activity on engagement</vt:lpstr>
      <vt:lpstr>Profiles by choice</vt:lpstr>
      <vt:lpstr>The impacts of choice on engagement</vt:lpstr>
      <vt:lpstr>The impacts of choice during laboratory</vt:lpstr>
      <vt:lpstr>Key findings</vt:lpstr>
      <vt:lpstr>Purpose</vt:lpstr>
      <vt:lpstr>Context and Participants and Measures</vt:lpstr>
      <vt:lpstr>Coding frame for work with data</vt:lpstr>
      <vt:lpstr>Profiles of engagement and its conditions</vt:lpstr>
      <vt:lpstr>Profiles of engagement and its conditions</vt:lpstr>
      <vt:lpstr>Work with data and engagement</vt:lpstr>
      <vt:lpstr>Key findings</vt:lpstr>
      <vt:lpstr>PowerPoint Presentation</vt:lpstr>
      <vt:lpstr>Affordances</vt:lpstr>
      <vt:lpstr>What can we learn about teachers’ technological understanding from digital portfolios?</vt:lpstr>
      <vt:lpstr>Technological Pedagogical Content Knowledge (TPACK)</vt:lpstr>
      <vt:lpstr>Coding frame for specific artifacts for TPACK</vt:lpstr>
      <vt:lpstr>Content analysis of specific types of artifacts</vt:lpstr>
      <vt:lpstr>Findings</vt:lpstr>
      <vt:lpstr>How does community form among in-service STEM teachers?</vt:lpstr>
      <vt:lpstr>PowerPoint Presentation</vt:lpstr>
      <vt:lpstr>PowerPoint Presentation</vt:lpstr>
      <vt:lpstr>Summary: Identifying their affordances </vt:lpstr>
      <vt:lpstr>Summary: Illustrating what we can learn</vt:lpstr>
      <vt:lpstr>Future Work</vt:lpstr>
      <vt:lpstr>Supporting students to do data science</vt:lpstr>
      <vt:lpstr>Supporting students to do data science</vt:lpstr>
      <vt:lpstr>Supporting teachers to work with data</vt:lpstr>
      <vt:lpstr>Supporting teachers to work with data</vt:lpstr>
      <vt:lpstr>Leveraging the network effect</vt:lpstr>
      <vt:lpstr>Leveraging the network effect</vt:lpstr>
      <vt:lpstr>PowerPoint Presentation</vt:lpstr>
      <vt:lpstr>References</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1852</cp:revision>
  <dcterms:created xsi:type="dcterms:W3CDTF">2014-12-16T19:18:20Z</dcterms:created>
  <dcterms:modified xsi:type="dcterms:W3CDTF">2018-01-19T22:07:44Z</dcterms:modified>
</cp:coreProperties>
</file>